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99" r:id="rId3"/>
    <p:sldId id="302" r:id="rId4"/>
    <p:sldId id="300" r:id="rId5"/>
    <p:sldId id="301" r:id="rId6"/>
    <p:sldId id="296" r:id="rId7"/>
    <p:sldId id="297" r:id="rId8"/>
    <p:sldId id="294" r:id="rId9"/>
    <p:sldId id="281" r:id="rId10"/>
    <p:sldId id="285" r:id="rId11"/>
    <p:sldId id="286" r:id="rId12"/>
    <p:sldId id="284" r:id="rId13"/>
    <p:sldId id="283" r:id="rId14"/>
    <p:sldId id="290" r:id="rId15"/>
    <p:sldId id="292" r:id="rId16"/>
    <p:sldId id="275" r:id="rId17"/>
    <p:sldId id="267" r:id="rId18"/>
    <p:sldId id="279" r:id="rId19"/>
    <p:sldId id="280" r:id="rId20"/>
    <p:sldId id="264" r:id="rId21"/>
    <p:sldId id="263" r:id="rId22"/>
    <p:sldId id="265" r:id="rId23"/>
    <p:sldId id="271" r:id="rId24"/>
    <p:sldId id="298" r:id="rId25"/>
    <p:sldId id="273" r:id="rId26"/>
    <p:sldId id="27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D3"/>
    <a:srgbClr val="E1FEFF"/>
    <a:srgbClr val="F6FAFA"/>
    <a:srgbClr val="FBE5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8" autoAdjust="0"/>
    <p:restoredTop sz="94660"/>
  </p:normalViewPr>
  <p:slideViewPr>
    <p:cSldViewPr snapToGrid="0">
      <p:cViewPr>
        <p:scale>
          <a:sx n="100" d="100"/>
          <a:sy n="100" d="100"/>
        </p:scale>
        <p:origin x="28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Delayed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Sheet1!$B$2:$B$25</c:f>
              <c:numCache>
                <c:formatCode>0</c:formatCode>
                <c:ptCount val="24"/>
                <c:pt idx="0">
                  <c:v>10000</c:v>
                </c:pt>
                <c:pt idx="1">
                  <c:v>11423.041014091059</c:v>
                </c:pt>
                <c:pt idx="2">
                  <c:v>12643.577455403587</c:v>
                </c:pt>
                <c:pt idx="3">
                  <c:v>13690.426555198068</c:v>
                </c:pt>
                <c:pt idx="4">
                  <c:v>14588.304734535364</c:v>
                </c:pt>
                <c:pt idx="5">
                  <c:v>15358.411166387223</c:v>
                </c:pt>
                <c:pt idx="6">
                  <c:v>16018.928294465029</c:v>
                </c:pt>
                <c:pt idx="7">
                  <c:v>16585.451126166401</c:v>
                </c:pt>
                <c:pt idx="8">
                  <c:v>17071.355435374764</c:v>
                </c:pt>
                <c:pt idx="9">
                  <c:v>17488.113568490422</c:v>
                </c:pt>
                <c:pt idx="10">
                  <c:v>17845.565309968119</c:v>
                </c:pt>
                <c:pt idx="11">
                  <c:v>18152.150202577712</c:v>
                </c:pt>
                <c:pt idx="12">
                  <c:v>18415.10680753889</c:v>
                </c:pt>
                <c:pt idx="13">
                  <c:v>18640.643609121478</c:v>
                </c:pt>
                <c:pt idx="14">
                  <c:v>18834.085598820173</c:v>
                </c:pt>
                <c:pt idx="15">
                  <c:v>19000.000000000004</c:v>
                </c:pt>
                <c:pt idx="16">
                  <c:v>19142.30410140911</c:v>
                </c:pt>
                <c:pt idx="17">
                  <c:v>19264.357745540361</c:v>
                </c:pt>
                <c:pt idx="18">
                  <c:v>19369.04265551981</c:v>
                </c:pt>
                <c:pt idx="19">
                  <c:v>19458.830473453538</c:v>
                </c:pt>
                <c:pt idx="20">
                  <c:v>19535.841116638723</c:v>
                </c:pt>
                <c:pt idx="21">
                  <c:v>19601.892829446504</c:v>
                </c:pt>
                <c:pt idx="22">
                  <c:v>19658.545112616641</c:v>
                </c:pt>
                <c:pt idx="23">
                  <c:v>19707.135543537479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41-4062-9F76-AA50C7DF2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022271"/>
        <c:axId val="349015615"/>
      </c:scatterChart>
      <c:valAx>
        <c:axId val="349022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Tick (ms)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015615"/>
        <c:crosses val="autoZero"/>
        <c:crossBetween val="midCat"/>
      </c:valAx>
      <c:valAx>
        <c:axId val="349015615"/>
        <c:scaling>
          <c:orientation val="minMax"/>
          <c:max val="20000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022271"/>
        <c:crosses val="autoZero"/>
        <c:crossBetween val="midCat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E0180-A97F-43EA-BCD4-B0DCDF031329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01F6-FAB1-4CED-ABE3-61E7DE7E7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E2919-3A2E-495D-AC46-04E6466E55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5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EE8E4-35D5-C936-30C3-CD3B8062F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76C757-5606-2754-15F9-498A137BF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FD062-E0A7-BBCB-44F4-F6F137BA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26439-096A-44F7-39EE-5C081B01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26BDE-0E7B-DF4D-D2EF-9EC083E6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6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9B041-FA34-C6A7-0600-62EC4181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407B7-9031-BB1E-2622-70C5B5725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E3BD0-59B8-77E2-3625-CB075481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A5858-55E7-32ED-713A-8AD36989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95A11-E0EE-1C26-8B85-16F1A93D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4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8088B5-CA57-A1DF-DCC0-029A0118D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6C4D9B-7347-8E41-3C66-068783E6A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042C2-03FC-79C9-802C-02C6964C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F8FCE-7E16-8962-9508-E5890A2C1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C7CD8-C212-EC56-9E8D-66754124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4D22-AFA2-5B99-4629-05EBC7D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EAF68-BB5D-70FA-321B-1736EC3C8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75760-B4FA-B380-A93A-1E0F5A60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07B67-962D-4623-60EC-DE06B11D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8FF8-9574-BEB3-B986-BBBEB9D5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5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C24ED-437F-901C-A6B3-6A073C19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04538-3F98-9DAA-19DF-3FF9DCAD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98DDB-4A0A-C0A7-937E-ACF93618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0C96B-7BBA-910D-05F0-50EC4A7E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82B96-A318-C997-21D3-FDF1AA70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4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719C3-9B05-A15C-7CB5-11865E12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81BCF-C86C-92C7-C482-388B75FD6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8F41CF-1013-4E63-1FAF-AE074E46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5124B-3C1E-4796-3146-BE9B5DA1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64080C-915F-ABD7-7E60-DDACFEAB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4224BC-6469-F240-85CC-92B410B7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6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3F0E6-89BF-0BF9-1D06-C5C5FD30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1A68E7-2532-C8BA-1E56-1647D00E7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23DA-4CB1-615E-2F6F-A33B77666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874F52-A0FF-4D23-8D23-BEBB50674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2615EC-58F7-143C-6310-AFE2694DC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B195A2-BE2D-8E64-A8B0-8D282D10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28F122-8DC1-FF4A-229E-8EB2436F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6FC683-1DA3-53FF-AE23-88E73E34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7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70E62-AC45-CDA9-90E1-78E13563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A35D82-68A6-E386-24EF-0A703AAF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68367-E1A0-19AC-B89D-1BD85872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8B2AA-91A2-92F1-E326-B281E39A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F9FB40-3AA8-9D7F-7E49-28F22985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ECA308-6CAB-EEB2-1173-D8080A19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A5CB2-9156-5229-A269-9FEFE481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2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183E3-350E-69EA-5ADE-CEBD65006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43EB2-5554-6A57-1615-8ED0E5E9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040D6-7D8D-370E-BB14-1ACE35A10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F03038-4CC2-7B62-8CE6-7788D6B6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185DF6-3D72-E331-B087-F14184E2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837E3-4299-09B3-BEA2-39EA18A6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8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EB8F1-DFBE-1A34-EDBE-886B369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770501-BC05-8C3B-B41E-1765F1FDD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D8A12B-4934-FFD4-00BB-7F37BD9DA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A24BE7-8187-4D1E-064A-4234E49F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743D-E7DF-6E29-1EEF-3D161599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5FA928-C984-7FE1-D5D5-466796A6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1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0000">
              <a:srgbClr val="F6FAFA"/>
            </a:gs>
            <a:gs pos="100000">
              <a:srgbClr val="E1FEFF">
                <a:alpha val="27059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E04E81-2B4D-9BF8-45FB-9D4EB3FCA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23DF5-94C6-588C-98DE-19757D72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601E1-EA31-0D13-880C-0F95FBD98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2FD97-8086-4A00-B562-0D8AF45369F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CC931-95B2-72AA-D2F8-ED10AD039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75B21-2EB4-D2B2-90F0-DD38BBCF6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D81A9-5C0D-40DC-9C05-0F0036185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ev/" TargetMode="External"/><Relationship Id="rId2" Type="http://schemas.openxmlformats.org/officeDocument/2006/relationships/hyperlink" Target="https://github.com/hndada/go-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biten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435A6-1BAD-0B39-63B3-898A599AF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gosu</a:t>
            </a:r>
            <a:r>
              <a:rPr lang="en-US" altLang="ko-KR" dirty="0"/>
              <a:t>-present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2F8A06-0A09-6039-91E7-1FF55708A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Helpful figures for understanding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gosu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02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Piano: Note Type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89FA15-1922-94AC-EE7C-C91818E6C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99" y="4559299"/>
            <a:ext cx="1219200" cy="6096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0EDBFD-56E1-10D7-D727-E62BFD213819}"/>
              </a:ext>
            </a:extLst>
          </p:cNvPr>
          <p:cNvGrpSpPr/>
          <p:nvPr/>
        </p:nvGrpSpPr>
        <p:grpSpPr>
          <a:xfrm>
            <a:off x="6195483" y="1570292"/>
            <a:ext cx="1957916" cy="3658110"/>
            <a:chOff x="4912614" y="1447524"/>
            <a:chExt cx="2440856" cy="36581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12E9CE-C622-133A-4DBF-688B57FE2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30" y="2666894"/>
              <a:ext cx="2438740" cy="121937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FBF066-E239-4AD9-AF82-53C821D75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614" y="3886264"/>
              <a:ext cx="2438739" cy="12193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DCA2C4-0FB5-B21E-6092-6DE5FE87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730" y="1447524"/>
              <a:ext cx="2438740" cy="121937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F1BF9C-A9EC-3802-FE81-25CF2D8CDE85}"/>
              </a:ext>
            </a:extLst>
          </p:cNvPr>
          <p:cNvSpPr txBox="1"/>
          <p:nvPr/>
        </p:nvSpPr>
        <p:spPr>
          <a:xfrm>
            <a:off x="2596622" y="5342740"/>
            <a:ext cx="1461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Normal</a:t>
            </a:r>
            <a:endParaRPr lang="ko-KR" alt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298F9A-B1FC-D478-FB6A-C618D5F307B5}"/>
              </a:ext>
            </a:extLst>
          </p:cNvPr>
          <p:cNvSpPr txBox="1"/>
          <p:nvPr/>
        </p:nvSpPr>
        <p:spPr>
          <a:xfrm>
            <a:off x="6656463" y="5342740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Long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DDC16-99D5-0F50-C1B6-825036F7221A}"/>
              </a:ext>
            </a:extLst>
          </p:cNvPr>
          <p:cNvSpPr txBox="1"/>
          <p:nvPr/>
        </p:nvSpPr>
        <p:spPr>
          <a:xfrm>
            <a:off x="9180409" y="4559299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Head</a:t>
            </a:r>
            <a:endParaRPr lang="ko-KR" altLang="en-US" sz="2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548ACC-F196-23DE-E650-D803C24BD039}"/>
              </a:ext>
            </a:extLst>
          </p:cNvPr>
          <p:cNvSpPr txBox="1"/>
          <p:nvPr/>
        </p:nvSpPr>
        <p:spPr>
          <a:xfrm>
            <a:off x="9192431" y="3064795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Body</a:t>
            </a:r>
            <a:endParaRPr lang="ko-KR" altLang="en-US" sz="2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180A6F-6D2A-B5DA-15AC-1A99233BF561}"/>
              </a:ext>
            </a:extLst>
          </p:cNvPr>
          <p:cNvSpPr txBox="1"/>
          <p:nvPr/>
        </p:nvSpPr>
        <p:spPr>
          <a:xfrm>
            <a:off x="9331988" y="1570292"/>
            <a:ext cx="750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Tail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123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F6196AF-8361-6213-E095-367891CA5B39}"/>
              </a:ext>
            </a:extLst>
          </p:cNvPr>
          <p:cNvSpPr/>
          <p:nvPr/>
        </p:nvSpPr>
        <p:spPr>
          <a:xfrm>
            <a:off x="538817" y="1719485"/>
            <a:ext cx="11114366" cy="72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B48B1B-57AE-15E7-E0C6-7E0F9E52763F}"/>
              </a:ext>
            </a:extLst>
          </p:cNvPr>
          <p:cNvSpPr/>
          <p:nvPr/>
        </p:nvSpPr>
        <p:spPr>
          <a:xfrm>
            <a:off x="538817" y="1899102"/>
            <a:ext cx="11114366" cy="3023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Piano: Judgment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59DA3D-C28D-CDBD-7638-9C15BFC93E35}"/>
              </a:ext>
            </a:extLst>
          </p:cNvPr>
          <p:cNvSpPr/>
          <p:nvPr/>
        </p:nvSpPr>
        <p:spPr>
          <a:xfrm>
            <a:off x="1955920" y="1898948"/>
            <a:ext cx="8280160" cy="30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C9849-108B-2FAF-7C0D-31F8CC696880}"/>
              </a:ext>
            </a:extLst>
          </p:cNvPr>
          <p:cNvSpPr/>
          <p:nvPr/>
        </p:nvSpPr>
        <p:spPr>
          <a:xfrm>
            <a:off x="3355689" y="1900460"/>
            <a:ext cx="5480622" cy="3023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814482-1A1D-B330-660B-47C36BE40CE2}"/>
              </a:ext>
            </a:extLst>
          </p:cNvPr>
          <p:cNvSpPr/>
          <p:nvPr/>
        </p:nvSpPr>
        <p:spPr>
          <a:xfrm>
            <a:off x="4707788" y="1900460"/>
            <a:ext cx="2776424" cy="3023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0D15C-BFCC-BED2-F1FF-1D077FFABFE7}"/>
              </a:ext>
            </a:extLst>
          </p:cNvPr>
          <p:cNvSpPr txBox="1"/>
          <p:nvPr/>
        </p:nvSpPr>
        <p:spPr>
          <a:xfrm>
            <a:off x="1659538" y="2531683"/>
            <a:ext cx="5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Early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E8A48-F8F1-83A6-37CB-7645EE410680}"/>
              </a:ext>
            </a:extLst>
          </p:cNvPr>
          <p:cNvSpPr txBox="1"/>
          <p:nvPr/>
        </p:nvSpPr>
        <p:spPr>
          <a:xfrm>
            <a:off x="9920862" y="2488951"/>
            <a:ext cx="63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Late</a:t>
            </a:r>
            <a:endParaRPr lang="ko-KR" altLang="en-US" dirty="0"/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F514D3A-5E80-CBB6-A02E-B05FFF0870EC}"/>
              </a:ext>
            </a:extLst>
          </p:cNvPr>
          <p:cNvGrpSpPr/>
          <p:nvPr/>
        </p:nvGrpSpPr>
        <p:grpSpPr>
          <a:xfrm>
            <a:off x="769635" y="3975331"/>
            <a:ext cx="1960453" cy="2438740"/>
            <a:chOff x="6147693" y="3268946"/>
            <a:chExt cx="1960453" cy="24387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C75CC4-D249-F6E6-AC7D-80A81832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693" y="4488316"/>
              <a:ext cx="1956218" cy="12193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596417A-6ED5-37E4-012E-5D07D285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927" y="3268946"/>
              <a:ext cx="1956219" cy="1219370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7EB1EA-BAD1-2C9B-185E-77ABAA7F5B06}"/>
              </a:ext>
            </a:extLst>
          </p:cNvPr>
          <p:cNvSpPr/>
          <p:nvPr/>
        </p:nvSpPr>
        <p:spPr>
          <a:xfrm>
            <a:off x="5649214" y="1897637"/>
            <a:ext cx="893570" cy="3023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87FDCC-0387-E0F1-96DE-98DDB6734D78}"/>
              </a:ext>
            </a:extLst>
          </p:cNvPr>
          <p:cNvSpPr/>
          <p:nvPr/>
        </p:nvSpPr>
        <p:spPr>
          <a:xfrm>
            <a:off x="6073905" y="1653736"/>
            <a:ext cx="44189" cy="8556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내용 개체 틀 4" descr="텍스트, 플레이트, 접시, 식탁용기구이(가) 표시된 사진&#10;&#10;자동 생성된 설명">
            <a:extLst>
              <a:ext uri="{FF2B5EF4-FFF2-40B4-BE49-F238E27FC236}">
                <a16:creationId xmlns:a16="http://schemas.microsoft.com/office/drawing/2014/main" id="{E35C07E8-0031-8F9E-0F34-375CE924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225" y="1039828"/>
            <a:ext cx="1004972" cy="799732"/>
          </a:xfr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B19CC17-E233-5A8E-9390-B13E825D8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2" y="769785"/>
            <a:ext cx="1599464" cy="92712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C9CC1FA-F95D-0CEE-8901-5B229C8AA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23" y="943555"/>
            <a:ext cx="1464996" cy="84927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2EC4423-1CFC-6116-B7B7-BBC57E439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66" y="792361"/>
            <a:ext cx="1330528" cy="644032"/>
          </a:xfrm>
          <a:prstGeom prst="rect">
            <a:avLst/>
          </a:prstGeom>
        </p:spPr>
      </p:pic>
      <p:pic>
        <p:nvPicPr>
          <p:cNvPr id="63" name="그림 6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97D8D39E-2AE3-F433-0C46-0B91DAA93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25" y="1108644"/>
            <a:ext cx="1280986" cy="700650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6DF2B594-9C04-3B4D-540D-B91121B1B39F}"/>
              </a:ext>
            </a:extLst>
          </p:cNvPr>
          <p:cNvSpPr txBox="1"/>
          <p:nvPr/>
        </p:nvSpPr>
        <p:spPr>
          <a:xfrm>
            <a:off x="2887951" y="5655713"/>
            <a:ext cx="218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Head: Press</a:t>
            </a:r>
            <a:endParaRPr lang="ko-KR" altLang="en-US" sz="2800" b="1" dirty="0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32AAE9DB-57E7-858E-3D7B-A7F695F553B5}"/>
              </a:ext>
            </a:extLst>
          </p:cNvPr>
          <p:cNvSpPr txBox="1"/>
          <p:nvPr/>
        </p:nvSpPr>
        <p:spPr>
          <a:xfrm>
            <a:off x="2887951" y="4011562"/>
            <a:ext cx="711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Tail: Release</a:t>
            </a:r>
            <a:endParaRPr lang="ko-KR" altLang="en-US" sz="2800" b="1" dirty="0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1FDEC77D-8187-81C6-AA9C-A2C76C86C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5" y="3054507"/>
            <a:ext cx="1808898" cy="609600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A33C0C12-EE03-F55E-0F64-02A4F9A72456}"/>
              </a:ext>
            </a:extLst>
          </p:cNvPr>
          <p:cNvSpPr txBox="1"/>
          <p:nvPr/>
        </p:nvSpPr>
        <p:spPr>
          <a:xfrm>
            <a:off x="2852167" y="3041377"/>
            <a:ext cx="395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Normal: Press the key</a:t>
            </a:r>
            <a:endParaRPr lang="ko-KR" altLang="en-US" sz="2800" b="1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898FB205-A1E8-231B-CA55-F6575AA77A1E}"/>
              </a:ext>
            </a:extLst>
          </p:cNvPr>
          <p:cNvSpPr txBox="1"/>
          <p:nvPr/>
        </p:nvSpPr>
        <p:spPr>
          <a:xfrm>
            <a:off x="2887951" y="4833637"/>
            <a:ext cx="6166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Body: Keep pressing (no extra score)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181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47E872F-DAA7-98E9-36EB-1CFD4F66E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49" y="1223281"/>
            <a:ext cx="9086354" cy="51043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Piano: Play Scene (1)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644970-97F1-8BF5-EE4F-9F363EC52189}"/>
              </a:ext>
            </a:extLst>
          </p:cNvPr>
          <p:cNvSpPr/>
          <p:nvPr/>
        </p:nvSpPr>
        <p:spPr>
          <a:xfrm>
            <a:off x="4011504" y="2201733"/>
            <a:ext cx="4116565" cy="53940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4015650" y="1794946"/>
            <a:ext cx="4110252" cy="185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4091868" y="5642120"/>
            <a:ext cx="4188827" cy="685490"/>
          </a:xfrm>
          <a:prstGeom prst="rect">
            <a:avLst/>
          </a:prstGeom>
          <a:noFill/>
          <a:ln w="57150">
            <a:solidFill>
              <a:srgbClr val="FF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3019089" y="2201733"/>
            <a:ext cx="941931" cy="41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Notes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3068635" y="5567164"/>
            <a:ext cx="778693" cy="41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D3D3"/>
                </a:solidFill>
              </a:rPr>
              <a:t>Keys</a:t>
            </a:r>
            <a:endParaRPr lang="ko-KR" altLang="en-US" b="1" dirty="0">
              <a:solidFill>
                <a:srgbClr val="FFD3D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3179861" y="1656950"/>
            <a:ext cx="620388" cy="41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Bar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2938738" y="3007321"/>
            <a:ext cx="1102629" cy="41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Combo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2556900" y="4316331"/>
            <a:ext cx="180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Judgment</a:t>
            </a:r>
            <a:endParaRPr lang="ko-KR" altLang="en-US" sz="14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D3240-62F0-C9B7-4BE4-BB3B992E05FF}"/>
              </a:ext>
            </a:extLst>
          </p:cNvPr>
          <p:cNvSpPr/>
          <p:nvPr/>
        </p:nvSpPr>
        <p:spPr>
          <a:xfrm>
            <a:off x="5332293" y="4349411"/>
            <a:ext cx="1580767" cy="493604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836707-F150-57B7-4D22-F84B01F81BE9}"/>
              </a:ext>
            </a:extLst>
          </p:cNvPr>
          <p:cNvSpPr/>
          <p:nvPr/>
        </p:nvSpPr>
        <p:spPr>
          <a:xfrm>
            <a:off x="5558284" y="2944147"/>
            <a:ext cx="1255997" cy="62454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8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1C3E5C03-01C5-2A1B-E366-7A8D28079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49" y="1223281"/>
            <a:ext cx="9086354" cy="51043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Piano: Play Scene (2)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4218094" y="1183370"/>
            <a:ext cx="3803548" cy="514809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1539188" y="1183370"/>
            <a:ext cx="1502519" cy="154936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2637994" y="5956049"/>
            <a:ext cx="6974866" cy="463157"/>
          </a:xfrm>
          <a:prstGeom prst="rect">
            <a:avLst/>
          </a:prstGeom>
          <a:noFill/>
          <a:ln w="57150">
            <a:solidFill>
              <a:srgbClr val="FF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4045862" y="5619486"/>
            <a:ext cx="4176478" cy="2354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8524654" y="4017297"/>
            <a:ext cx="1693504" cy="41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Background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3181855" y="5520291"/>
            <a:ext cx="741760" cy="41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B0F0"/>
                </a:solidFill>
              </a:rPr>
              <a:t>Hint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8235167" y="5259152"/>
            <a:ext cx="252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D3D3"/>
                </a:solidFill>
              </a:rPr>
              <a:t>Meter </a:t>
            </a:r>
            <a:br>
              <a:rPr lang="en-US" altLang="ko-KR" b="1" dirty="0">
                <a:solidFill>
                  <a:srgbClr val="FFD3D3"/>
                </a:solidFill>
              </a:rPr>
            </a:br>
            <a:r>
              <a:rPr lang="en-US" altLang="ko-KR" b="1" dirty="0">
                <a:solidFill>
                  <a:srgbClr val="FFD3D3"/>
                </a:solidFill>
              </a:rPr>
              <a:t>(shows timing error)</a:t>
            </a:r>
            <a:endParaRPr lang="ko-KR" altLang="en-US" b="1" dirty="0">
              <a:solidFill>
                <a:srgbClr val="FFD3D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1389763" y="2779860"/>
            <a:ext cx="1721493" cy="41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Debug Print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3267161" y="2779860"/>
            <a:ext cx="895842" cy="41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Stage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8398698" y="1728055"/>
            <a:ext cx="2254114" cy="36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Score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D3240-62F0-C9B7-4BE4-BB3B992E05FF}"/>
              </a:ext>
            </a:extLst>
          </p:cNvPr>
          <p:cNvSpPr/>
          <p:nvPr/>
        </p:nvSpPr>
        <p:spPr>
          <a:xfrm>
            <a:off x="8524654" y="1185814"/>
            <a:ext cx="2110358" cy="5446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7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936C5-71B2-0B5B-C653-7405712EEEF1}"/>
              </a:ext>
            </a:extLst>
          </p:cNvPr>
          <p:cNvSpPr/>
          <p:nvPr/>
        </p:nvSpPr>
        <p:spPr>
          <a:xfrm>
            <a:off x="2575459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B79017-7AE9-F19F-F0D5-BD3B8575068A}"/>
              </a:ext>
            </a:extLst>
          </p:cNvPr>
          <p:cNvSpPr/>
          <p:nvPr/>
        </p:nvSpPr>
        <p:spPr>
          <a:xfrm>
            <a:off x="595489" y="2500753"/>
            <a:ext cx="10902244" cy="316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440FE3-AE71-0EA2-F7EC-0141F3E6C9DA}"/>
              </a:ext>
            </a:extLst>
          </p:cNvPr>
          <p:cNvSpPr/>
          <p:nvPr/>
        </p:nvSpPr>
        <p:spPr>
          <a:xfrm>
            <a:off x="4799370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B9783-7C80-850D-8796-03C293AC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Piano: Drawing Notes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5FA2B-F3B0-C2BA-0AFC-8F63BABC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040" y="2353997"/>
            <a:ext cx="12192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79C23-4B39-AAE3-D7BC-BEDB5C82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7951" y="2353997"/>
            <a:ext cx="1219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DD07-99AF-005F-C484-3BFA294C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5773" y="2353997"/>
            <a:ext cx="12192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72966-6A15-DCD9-BEBC-3F2B089829A3}"/>
              </a:ext>
            </a:extLst>
          </p:cNvPr>
          <p:cNvSpPr txBox="1"/>
          <p:nvPr/>
        </p:nvSpPr>
        <p:spPr>
          <a:xfrm>
            <a:off x="2255666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100ms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46082-E1D7-1BA3-B1A7-CDF2692FA874}"/>
              </a:ext>
            </a:extLst>
          </p:cNvPr>
          <p:cNvSpPr txBox="1"/>
          <p:nvPr/>
        </p:nvSpPr>
        <p:spPr>
          <a:xfrm>
            <a:off x="4385634" y="41718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200ms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52F30-45CB-5B21-E691-5EB2508F7266}"/>
              </a:ext>
            </a:extLst>
          </p:cNvPr>
          <p:cNvSpPr txBox="1"/>
          <p:nvPr/>
        </p:nvSpPr>
        <p:spPr>
          <a:xfrm>
            <a:off x="8871600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300ms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A27F1-B7DC-CE9A-8FA6-EABC105681FC}"/>
              </a:ext>
            </a:extLst>
          </p:cNvPr>
          <p:cNvSpPr txBox="1"/>
          <p:nvPr/>
        </p:nvSpPr>
        <p:spPr>
          <a:xfrm>
            <a:off x="124825" y="4123574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Time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ACC9C-DA03-2AEB-9CAB-8DED5E0B70A0}"/>
              </a:ext>
            </a:extLst>
          </p:cNvPr>
          <p:cNvSpPr txBox="1"/>
          <p:nvPr/>
        </p:nvSpPr>
        <p:spPr>
          <a:xfrm>
            <a:off x="2375090" y="36390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69B3-FBE9-70C4-0284-AB7CA2A141D8}"/>
              </a:ext>
            </a:extLst>
          </p:cNvPr>
          <p:cNvSpPr txBox="1"/>
          <p:nvPr/>
        </p:nvSpPr>
        <p:spPr>
          <a:xfrm>
            <a:off x="4501051" y="36471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8B5617-73C8-8461-B83B-E0C5B79D0893}"/>
              </a:ext>
            </a:extLst>
          </p:cNvPr>
          <p:cNvSpPr/>
          <p:nvPr/>
        </p:nvSpPr>
        <p:spPr>
          <a:xfrm>
            <a:off x="3687414" y="2068952"/>
            <a:ext cx="116362" cy="114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491DB-9AB7-276A-3BD4-D0A6AF75EEAF}"/>
              </a:ext>
            </a:extLst>
          </p:cNvPr>
          <p:cNvSpPr txBox="1"/>
          <p:nvPr/>
        </p:nvSpPr>
        <p:spPr>
          <a:xfrm>
            <a:off x="245586" y="6179967"/>
            <a:ext cx="18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Cursor Position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5F5BA-F0C3-B748-BCAA-D1484F623F5C}"/>
              </a:ext>
            </a:extLst>
          </p:cNvPr>
          <p:cNvSpPr txBox="1"/>
          <p:nvPr/>
        </p:nvSpPr>
        <p:spPr>
          <a:xfrm>
            <a:off x="124825" y="3605122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Speed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F2847-BC62-6F91-7406-A06A56A026B9}"/>
              </a:ext>
            </a:extLst>
          </p:cNvPr>
          <p:cNvSpPr txBox="1"/>
          <p:nvPr/>
        </p:nvSpPr>
        <p:spPr>
          <a:xfrm>
            <a:off x="92693" y="5451488"/>
            <a:ext cx="218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Current Time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01149-C2C5-B0B3-F093-EF2D24810884}"/>
              </a:ext>
            </a:extLst>
          </p:cNvPr>
          <p:cNvSpPr txBox="1"/>
          <p:nvPr/>
        </p:nvSpPr>
        <p:spPr>
          <a:xfrm>
            <a:off x="3293387" y="54408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150ms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F1264E-781B-A831-B8F6-53B73FB75623}"/>
              </a:ext>
            </a:extLst>
          </p:cNvPr>
          <p:cNvSpPr txBox="1"/>
          <p:nvPr/>
        </p:nvSpPr>
        <p:spPr>
          <a:xfrm>
            <a:off x="9007537" y="3601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9DD4D-D89D-59E5-9446-51BF88D94057}"/>
              </a:ext>
            </a:extLst>
          </p:cNvPr>
          <p:cNvSpPr txBox="1"/>
          <p:nvPr/>
        </p:nvSpPr>
        <p:spPr>
          <a:xfrm>
            <a:off x="145213" y="4794085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Position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11582-6F67-0C79-F52C-85401E9FD6DC}"/>
              </a:ext>
            </a:extLst>
          </p:cNvPr>
          <p:cNvSpPr txBox="1"/>
          <p:nvPr/>
        </p:nvSpPr>
        <p:spPr>
          <a:xfrm>
            <a:off x="235135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B9653C-EA6E-0D4F-1A30-214CD39EF359}"/>
              </a:ext>
            </a:extLst>
          </p:cNvPr>
          <p:cNvSpPr txBox="1"/>
          <p:nvPr/>
        </p:nvSpPr>
        <p:spPr>
          <a:xfrm>
            <a:off x="451708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5834-FCAA-CD44-997A-7416DD17A823}"/>
              </a:ext>
            </a:extLst>
          </p:cNvPr>
          <p:cNvSpPr txBox="1"/>
          <p:nvPr/>
        </p:nvSpPr>
        <p:spPr>
          <a:xfrm>
            <a:off x="9023084" y="47822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97C08F-51CB-99D0-AF08-5CF1FC8695E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3745595" y="3215302"/>
            <a:ext cx="0" cy="22254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2272E-EFA0-F422-75C8-FF5D23B1B1FC}"/>
              </a:ext>
            </a:extLst>
          </p:cNvPr>
          <p:cNvSpPr txBox="1"/>
          <p:nvPr/>
        </p:nvSpPr>
        <p:spPr>
          <a:xfrm>
            <a:off x="2337996" y="6041468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150</a:t>
            </a:r>
            <a:br>
              <a:rPr lang="en-US" altLang="ko-KR" b="1" dirty="0"/>
            </a:br>
            <a:r>
              <a:rPr lang="en-US" altLang="ko-KR" b="1" dirty="0"/>
              <a:t>=100+(150–100)ms×1.0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03ACFB-2C97-403E-41EC-78789EE50E4B}"/>
              </a:ext>
            </a:extLst>
          </p:cNvPr>
          <p:cNvSpPr txBox="1"/>
          <p:nvPr/>
        </p:nvSpPr>
        <p:spPr>
          <a:xfrm>
            <a:off x="7530562" y="594938"/>
            <a:ext cx="4227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Notes are drawn relative to Cursor</a:t>
            </a:r>
          </a:p>
          <a:p>
            <a:pPr algn="r"/>
            <a:r>
              <a:rPr lang="en-US" altLang="ko-KR" sz="2000" dirty="0"/>
              <a:t>Cursor is fixed at screen</a:t>
            </a:r>
          </a:p>
        </p:txBody>
      </p:sp>
    </p:spTree>
    <p:extLst>
      <p:ext uri="{BB962C8B-B14F-4D97-AF65-F5344CB8AC3E}">
        <p14:creationId xmlns:p14="http://schemas.microsoft.com/office/powerpoint/2010/main" val="24474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E936C5-71B2-0B5B-C653-7405712EEEF1}"/>
              </a:ext>
            </a:extLst>
          </p:cNvPr>
          <p:cNvSpPr/>
          <p:nvPr/>
        </p:nvSpPr>
        <p:spPr>
          <a:xfrm>
            <a:off x="2575459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B79017-7AE9-F19F-F0D5-BD3B8575068A}"/>
              </a:ext>
            </a:extLst>
          </p:cNvPr>
          <p:cNvSpPr/>
          <p:nvPr/>
        </p:nvSpPr>
        <p:spPr>
          <a:xfrm>
            <a:off x="595489" y="2500753"/>
            <a:ext cx="10902244" cy="316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440FE3-AE71-0EA2-F7EC-0141F3E6C9DA}"/>
              </a:ext>
            </a:extLst>
          </p:cNvPr>
          <p:cNvSpPr/>
          <p:nvPr/>
        </p:nvSpPr>
        <p:spPr>
          <a:xfrm>
            <a:off x="4799370" y="1848687"/>
            <a:ext cx="116362" cy="162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B9783-7C80-850D-8796-03C293AC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Piano: Drawing Notes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F5FA2B-F3B0-C2BA-0AFC-8F63BABC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24040" y="2353997"/>
            <a:ext cx="1219200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79C23-4B39-AAE3-D7BC-BEDB5C82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7951" y="2353997"/>
            <a:ext cx="1219200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DD07-99AF-005F-C484-3BFA294C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5773" y="2353997"/>
            <a:ext cx="12192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72966-6A15-DCD9-BEBC-3F2B089829A3}"/>
              </a:ext>
            </a:extLst>
          </p:cNvPr>
          <p:cNvSpPr txBox="1"/>
          <p:nvPr/>
        </p:nvSpPr>
        <p:spPr>
          <a:xfrm>
            <a:off x="2255666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100ms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46082-E1D7-1BA3-B1A7-CDF2692FA874}"/>
              </a:ext>
            </a:extLst>
          </p:cNvPr>
          <p:cNvSpPr txBox="1"/>
          <p:nvPr/>
        </p:nvSpPr>
        <p:spPr>
          <a:xfrm>
            <a:off x="4385634" y="41718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200ms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52F30-45CB-5B21-E691-5EB2508F7266}"/>
              </a:ext>
            </a:extLst>
          </p:cNvPr>
          <p:cNvSpPr txBox="1"/>
          <p:nvPr/>
        </p:nvSpPr>
        <p:spPr>
          <a:xfrm>
            <a:off x="8871600" y="417129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300ms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A27F1-B7DC-CE9A-8FA6-EABC105681FC}"/>
              </a:ext>
            </a:extLst>
          </p:cNvPr>
          <p:cNvSpPr txBox="1"/>
          <p:nvPr/>
        </p:nvSpPr>
        <p:spPr>
          <a:xfrm>
            <a:off x="124825" y="4123574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Time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ACC9C-DA03-2AEB-9CAB-8DED5E0B70A0}"/>
              </a:ext>
            </a:extLst>
          </p:cNvPr>
          <p:cNvSpPr txBox="1"/>
          <p:nvPr/>
        </p:nvSpPr>
        <p:spPr>
          <a:xfrm>
            <a:off x="2375090" y="363903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1.0x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69B3-FBE9-70C4-0284-AB7CA2A141D8}"/>
              </a:ext>
            </a:extLst>
          </p:cNvPr>
          <p:cNvSpPr txBox="1"/>
          <p:nvPr/>
        </p:nvSpPr>
        <p:spPr>
          <a:xfrm>
            <a:off x="4501051" y="36471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8B5617-73C8-8461-B83B-E0C5B79D0893}"/>
              </a:ext>
            </a:extLst>
          </p:cNvPr>
          <p:cNvSpPr/>
          <p:nvPr/>
        </p:nvSpPr>
        <p:spPr>
          <a:xfrm>
            <a:off x="7088409" y="2068952"/>
            <a:ext cx="116362" cy="114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491DB-9AB7-276A-3BD4-D0A6AF75EEAF}"/>
              </a:ext>
            </a:extLst>
          </p:cNvPr>
          <p:cNvSpPr txBox="1"/>
          <p:nvPr/>
        </p:nvSpPr>
        <p:spPr>
          <a:xfrm>
            <a:off x="245586" y="6179967"/>
            <a:ext cx="18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Cursor Position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5F5BA-F0C3-B748-BCAA-D1484F623F5C}"/>
              </a:ext>
            </a:extLst>
          </p:cNvPr>
          <p:cNvSpPr txBox="1"/>
          <p:nvPr/>
        </p:nvSpPr>
        <p:spPr>
          <a:xfrm>
            <a:off x="124825" y="3605122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Speed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F2847-BC62-6F91-7406-A06A56A026B9}"/>
              </a:ext>
            </a:extLst>
          </p:cNvPr>
          <p:cNvSpPr txBox="1"/>
          <p:nvPr/>
        </p:nvSpPr>
        <p:spPr>
          <a:xfrm>
            <a:off x="92693" y="5451488"/>
            <a:ext cx="218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</a:rPr>
              <a:t>Current Time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01149-C2C5-B0B3-F093-EF2D24810884}"/>
              </a:ext>
            </a:extLst>
          </p:cNvPr>
          <p:cNvSpPr txBox="1"/>
          <p:nvPr/>
        </p:nvSpPr>
        <p:spPr>
          <a:xfrm>
            <a:off x="6694383" y="54408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250ms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F1264E-781B-A831-B8F6-53B73FB75623}"/>
              </a:ext>
            </a:extLst>
          </p:cNvPr>
          <p:cNvSpPr txBox="1"/>
          <p:nvPr/>
        </p:nvSpPr>
        <p:spPr>
          <a:xfrm>
            <a:off x="9007537" y="3601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2.0x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9DD4D-D89D-59E5-9446-51BF88D94057}"/>
              </a:ext>
            </a:extLst>
          </p:cNvPr>
          <p:cNvSpPr txBox="1"/>
          <p:nvPr/>
        </p:nvSpPr>
        <p:spPr>
          <a:xfrm>
            <a:off x="145213" y="4794085"/>
            <a:ext cx="207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Note Position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11582-6F67-0C79-F52C-85401E9FD6DC}"/>
              </a:ext>
            </a:extLst>
          </p:cNvPr>
          <p:cNvSpPr txBox="1"/>
          <p:nvPr/>
        </p:nvSpPr>
        <p:spPr>
          <a:xfrm>
            <a:off x="235135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B9653C-EA6E-0D4F-1A30-214CD39EF359}"/>
              </a:ext>
            </a:extLst>
          </p:cNvPr>
          <p:cNvSpPr txBox="1"/>
          <p:nvPr/>
        </p:nvSpPr>
        <p:spPr>
          <a:xfrm>
            <a:off x="4517081" y="4761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125834-FCAA-CD44-997A-7416DD17A823}"/>
              </a:ext>
            </a:extLst>
          </p:cNvPr>
          <p:cNvSpPr txBox="1"/>
          <p:nvPr/>
        </p:nvSpPr>
        <p:spPr>
          <a:xfrm>
            <a:off x="9023084" y="47822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C97C08F-51CB-99D0-AF08-5CF1FC8695E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H="1" flipV="1">
            <a:off x="7146590" y="3215302"/>
            <a:ext cx="1" cy="22254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D2272E-EFA0-F422-75C8-FF5D23B1B1FC}"/>
              </a:ext>
            </a:extLst>
          </p:cNvPr>
          <p:cNvSpPr txBox="1"/>
          <p:nvPr/>
        </p:nvSpPr>
        <p:spPr>
          <a:xfrm>
            <a:off x="5738992" y="6041468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300</a:t>
            </a:r>
            <a:br>
              <a:rPr lang="en-US" altLang="ko-KR" b="1" dirty="0"/>
            </a:br>
            <a:r>
              <a:rPr lang="en-US" altLang="ko-KR" b="1" dirty="0"/>
              <a:t>=200+(250–200)ms×</a:t>
            </a:r>
            <a:r>
              <a:rPr lang="en-US" altLang="ko-KR" b="1" dirty="0">
                <a:solidFill>
                  <a:srgbClr val="FF0000"/>
                </a:solidFill>
              </a:rPr>
              <a:t>2.0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96A41-D302-51C1-182B-978EA593813F}"/>
              </a:ext>
            </a:extLst>
          </p:cNvPr>
          <p:cNvSpPr txBox="1"/>
          <p:nvPr/>
        </p:nvSpPr>
        <p:spPr>
          <a:xfrm>
            <a:off x="7530562" y="594938"/>
            <a:ext cx="4227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/>
              <a:t>Notes are drawn relative to Cursor</a:t>
            </a:r>
          </a:p>
          <a:p>
            <a:pPr algn="r"/>
            <a:r>
              <a:rPr lang="en-US" altLang="ko-KR" sz="2000" dirty="0"/>
              <a:t>Cursor is fixed at screen</a:t>
            </a:r>
          </a:p>
        </p:txBody>
      </p:sp>
    </p:spTree>
    <p:extLst>
      <p:ext uri="{BB962C8B-B14F-4D97-AF65-F5344CB8AC3E}">
        <p14:creationId xmlns:p14="http://schemas.microsoft.com/office/powerpoint/2010/main" val="123032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F5778-4A93-5A77-2174-1F7BA2A4D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Drum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3BBEC-07D0-ADFC-64A3-E1CB40F31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Note, Judgment, Play scene, Dancer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70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3B90CE2F-FC6D-1766-A028-FCE00DAFC856}"/>
              </a:ext>
            </a:extLst>
          </p:cNvPr>
          <p:cNvSpPr/>
          <p:nvPr/>
        </p:nvSpPr>
        <p:spPr>
          <a:xfrm>
            <a:off x="5504429" y="1115736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Note Type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CCDE43-00C2-2238-26BE-18572E733D2C}"/>
              </a:ext>
            </a:extLst>
          </p:cNvPr>
          <p:cNvSpPr/>
          <p:nvPr/>
        </p:nvSpPr>
        <p:spPr>
          <a:xfrm>
            <a:off x="1473896" y="1451267"/>
            <a:ext cx="788626" cy="7886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479986-B64A-14B7-8358-08973F481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0" y="1365630"/>
            <a:ext cx="959896" cy="959896"/>
          </a:xfr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F438AB9-9E48-FB51-6EDD-317500B8DB2D}"/>
              </a:ext>
            </a:extLst>
          </p:cNvPr>
          <p:cNvSpPr/>
          <p:nvPr/>
        </p:nvSpPr>
        <p:spPr>
          <a:xfrm>
            <a:off x="1465810" y="3454206"/>
            <a:ext cx="788626" cy="7886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1A916B-6020-BFBB-4F03-3524B9F78BF3}"/>
              </a:ext>
            </a:extLst>
          </p:cNvPr>
          <p:cNvSpPr/>
          <p:nvPr/>
        </p:nvSpPr>
        <p:spPr>
          <a:xfrm>
            <a:off x="10720567" y="372568"/>
            <a:ext cx="989901" cy="98990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AC34B21D-0F75-E24A-23BE-D1E4B0A7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075" y="265076"/>
            <a:ext cx="1204884" cy="12048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D125A4-D711-49EE-A3F9-F43CDF9A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30" y="896542"/>
            <a:ext cx="854132" cy="18980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EAEFD9-32EB-6EC9-1760-D20F45A2E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76" y="2954308"/>
            <a:ext cx="804790" cy="1788420"/>
          </a:xfrm>
          <a:prstGeom prst="rect">
            <a:avLst/>
          </a:prstGeom>
        </p:spPr>
      </p:pic>
      <p:pic>
        <p:nvPicPr>
          <p:cNvPr id="16" name="내용 개체 틀 7">
            <a:extLst>
              <a:ext uri="{FF2B5EF4-FFF2-40B4-BE49-F238E27FC236}">
                <a16:creationId xmlns:a16="http://schemas.microsoft.com/office/drawing/2014/main" id="{A9E1C48C-2685-AAF4-99E0-774318D4A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71" y="3324805"/>
            <a:ext cx="959896" cy="959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A1BCDE-6222-3D3C-0990-5E53AB17A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98" y="1048486"/>
            <a:ext cx="1625398" cy="16253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E701D7-0AF1-85E2-E9A6-8B300E98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65" y="806750"/>
            <a:ext cx="854132" cy="1898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1C9CD3-BA14-18C3-9D12-D40DD6D0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4997" y="806750"/>
            <a:ext cx="854132" cy="189807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99EFE1EB-1ADC-CEFF-5157-D060AAD2C794}"/>
              </a:ext>
            </a:extLst>
          </p:cNvPr>
          <p:cNvSpPr/>
          <p:nvPr/>
        </p:nvSpPr>
        <p:spPr>
          <a:xfrm>
            <a:off x="5594626" y="3066902"/>
            <a:ext cx="1339338" cy="13393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147AB1C-F148-D178-A3F2-05A44D46C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97" y="2791286"/>
            <a:ext cx="804790" cy="17884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CAD23B-241C-22C1-707D-7CB52B8BD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98" y="2954308"/>
            <a:ext cx="1625398" cy="16253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9B06014-AC2C-3FB0-0F3B-C3BD8BE00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1782" y="2791286"/>
            <a:ext cx="804790" cy="178842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04314A3D-0AC4-7F2E-A738-307655A34EB6}"/>
              </a:ext>
            </a:extLst>
          </p:cNvPr>
          <p:cNvGrpSpPr/>
          <p:nvPr/>
        </p:nvGrpSpPr>
        <p:grpSpPr>
          <a:xfrm>
            <a:off x="1400108" y="5217421"/>
            <a:ext cx="3623070" cy="977898"/>
            <a:chOff x="972542" y="5217421"/>
            <a:chExt cx="3623070" cy="97789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847F327-40DD-BB3F-35BE-09161A0E8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436" y="5217421"/>
              <a:ext cx="473176" cy="97789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AD57295-B4C4-E773-D0B3-E92D177F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462054" y="5217421"/>
              <a:ext cx="2664445" cy="977898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E21F26E-4077-1E10-5CED-551689389BF8}"/>
                </a:ext>
              </a:extLst>
            </p:cNvPr>
            <p:cNvSpPr/>
            <p:nvPr/>
          </p:nvSpPr>
          <p:spPr>
            <a:xfrm>
              <a:off x="1045203" y="5321059"/>
              <a:ext cx="788626" cy="78862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내용 개체 틀 7">
              <a:extLst>
                <a:ext uri="{FF2B5EF4-FFF2-40B4-BE49-F238E27FC236}">
                  <a16:creationId xmlns:a16="http://schemas.microsoft.com/office/drawing/2014/main" id="{8E10F912-EAFF-24E1-A4A7-3C85D8CD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542" y="5235423"/>
              <a:ext cx="959896" cy="959896"/>
            </a:xfrm>
            <a:prstGeom prst="rect">
              <a:avLst/>
            </a:prstGeom>
          </p:spPr>
        </p:pic>
        <p:sp>
          <p:nvSpPr>
            <p:cNvPr id="44" name="원형: 비어 있음 43">
              <a:extLst>
                <a:ext uri="{FF2B5EF4-FFF2-40B4-BE49-F238E27FC236}">
                  <a16:creationId xmlns:a16="http://schemas.microsoft.com/office/drawing/2014/main" id="{5DC7EC1C-750F-B194-12A9-2A639D1FBFA3}"/>
                </a:ext>
              </a:extLst>
            </p:cNvPr>
            <p:cNvSpPr/>
            <p:nvPr/>
          </p:nvSpPr>
          <p:spPr>
            <a:xfrm>
              <a:off x="2005099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원형: 비어 있음 44">
              <a:extLst>
                <a:ext uri="{FF2B5EF4-FFF2-40B4-BE49-F238E27FC236}">
                  <a16:creationId xmlns:a16="http://schemas.microsoft.com/office/drawing/2014/main" id="{CD9FF8AA-50F5-80AB-6ACA-7A5DB51EE38F}"/>
                </a:ext>
              </a:extLst>
            </p:cNvPr>
            <p:cNvSpPr/>
            <p:nvPr/>
          </p:nvSpPr>
          <p:spPr>
            <a:xfrm>
              <a:off x="2658197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원형: 비어 있음 45">
              <a:extLst>
                <a:ext uri="{FF2B5EF4-FFF2-40B4-BE49-F238E27FC236}">
                  <a16:creationId xmlns:a16="http://schemas.microsoft.com/office/drawing/2014/main" id="{1BC9BD40-9D97-4413-8CB1-DAEA31F1A936}"/>
                </a:ext>
              </a:extLst>
            </p:cNvPr>
            <p:cNvSpPr/>
            <p:nvPr/>
          </p:nvSpPr>
          <p:spPr>
            <a:xfrm>
              <a:off x="3345110" y="5597580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2D409DFF-6025-A5C6-3E48-6BE49E1069EA}"/>
                </a:ext>
              </a:extLst>
            </p:cNvPr>
            <p:cNvSpPr/>
            <p:nvPr/>
          </p:nvSpPr>
          <p:spPr>
            <a:xfrm>
              <a:off x="4004313" y="5588247"/>
              <a:ext cx="236246" cy="236246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17BE2B43-EDC3-DDB7-CB6E-9C9D65AB8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48" y="4869102"/>
            <a:ext cx="793650" cy="164021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DA7B322-F2A8-6FCA-A400-426C3CD9A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312433" y="4869102"/>
            <a:ext cx="4469025" cy="1640211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A14E2F63-50AC-A7D4-02EF-AAF1C5BDD0D3}"/>
              </a:ext>
            </a:extLst>
          </p:cNvPr>
          <p:cNvSpPr/>
          <p:nvPr/>
        </p:nvSpPr>
        <p:spPr>
          <a:xfrm>
            <a:off x="5584987" y="5034911"/>
            <a:ext cx="1329984" cy="1329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EF35E922-5AD4-3443-DAE2-FF605B29394F}"/>
              </a:ext>
            </a:extLst>
          </p:cNvPr>
          <p:cNvSpPr/>
          <p:nvPr/>
        </p:nvSpPr>
        <p:spPr>
          <a:xfrm>
            <a:off x="7278403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0A5CF18E-2233-F6C8-43F2-061C441133CC}"/>
              </a:ext>
            </a:extLst>
          </p:cNvPr>
          <p:cNvSpPr/>
          <p:nvPr/>
        </p:nvSpPr>
        <p:spPr>
          <a:xfrm>
            <a:off x="8379824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8" name="원형: 비어 있음 1027">
            <a:extLst>
              <a:ext uri="{FF2B5EF4-FFF2-40B4-BE49-F238E27FC236}">
                <a16:creationId xmlns:a16="http://schemas.microsoft.com/office/drawing/2014/main" id="{9CEC1C59-6820-93D6-54DB-CF1FD4538EE0}"/>
              </a:ext>
            </a:extLst>
          </p:cNvPr>
          <p:cNvSpPr/>
          <p:nvPr/>
        </p:nvSpPr>
        <p:spPr>
          <a:xfrm>
            <a:off x="9538273" y="557584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9" name="원형: 비어 있음 1028">
            <a:extLst>
              <a:ext uri="{FF2B5EF4-FFF2-40B4-BE49-F238E27FC236}">
                <a16:creationId xmlns:a16="http://schemas.microsoft.com/office/drawing/2014/main" id="{2E0AED2C-0974-10FD-D839-93BAAB41CA13}"/>
              </a:ext>
            </a:extLst>
          </p:cNvPr>
          <p:cNvSpPr/>
          <p:nvPr/>
        </p:nvSpPr>
        <p:spPr>
          <a:xfrm>
            <a:off x="10649991" y="5560106"/>
            <a:ext cx="249234" cy="249232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0" name="그림 1029">
            <a:extLst>
              <a:ext uri="{FF2B5EF4-FFF2-40B4-BE49-F238E27FC236}">
                <a16:creationId xmlns:a16="http://schemas.microsoft.com/office/drawing/2014/main" id="{69FD5C2C-D56D-3B56-6032-61CBDD9E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96" y="4902672"/>
            <a:ext cx="1625398" cy="1625398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9EE07C83-85BC-69E7-7594-48EA1BE00BA3}"/>
              </a:ext>
            </a:extLst>
          </p:cNvPr>
          <p:cNvSpPr txBox="1"/>
          <p:nvPr/>
        </p:nvSpPr>
        <p:spPr>
          <a:xfrm>
            <a:off x="479182" y="1660911"/>
            <a:ext cx="74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Red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8F08B35-A717-DB5D-4B58-45969095DCF4}"/>
              </a:ext>
            </a:extLst>
          </p:cNvPr>
          <p:cNvSpPr txBox="1"/>
          <p:nvPr/>
        </p:nvSpPr>
        <p:spPr>
          <a:xfrm>
            <a:off x="438114" y="3582341"/>
            <a:ext cx="82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0070C0"/>
                </a:solidFill>
              </a:rPr>
              <a:t>Blue</a:t>
            </a:r>
            <a:endParaRPr lang="ko-KR" altLang="en-US" sz="2400" b="1">
              <a:solidFill>
                <a:srgbClr val="0070C0"/>
              </a:solidFill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02246D8-59FB-BCF3-C19F-BB3D1D86C9A3}"/>
              </a:ext>
            </a:extLst>
          </p:cNvPr>
          <p:cNvSpPr txBox="1"/>
          <p:nvPr/>
        </p:nvSpPr>
        <p:spPr>
          <a:xfrm>
            <a:off x="479985" y="5503771"/>
            <a:ext cx="738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FFC000"/>
                </a:solidFill>
              </a:rPr>
              <a:t>Roll</a:t>
            </a:r>
            <a:endParaRPr lang="ko-KR" altLang="en-US" sz="2400" b="1">
              <a:solidFill>
                <a:srgbClr val="FFC000"/>
              </a:solidFill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4B16A788-AC37-3A24-F49E-EF9F9EF14414}"/>
              </a:ext>
            </a:extLst>
          </p:cNvPr>
          <p:cNvSpPr txBox="1"/>
          <p:nvPr/>
        </p:nvSpPr>
        <p:spPr>
          <a:xfrm>
            <a:off x="2231994" y="4795409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4">
                    <a:lumMod val="75000"/>
                  </a:schemeClr>
                </a:solidFill>
              </a:rPr>
              <a:t>Dot</a:t>
            </a:r>
            <a:endParaRPr lang="ko-KR" altLang="en-US" sz="2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4443EC7-DB91-D0E1-6380-3AD37CE70DDA}"/>
              </a:ext>
            </a:extLst>
          </p:cNvPr>
          <p:cNvSpPr txBox="1"/>
          <p:nvPr/>
        </p:nvSpPr>
        <p:spPr>
          <a:xfrm>
            <a:off x="108967" y="6297237"/>
            <a:ext cx="130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Regular</a:t>
            </a:r>
            <a:endParaRPr lang="ko-KR" altLang="en-US" sz="2400" b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C8DB68B-D6F7-E80F-7F43-39AD1FB61ED4}"/>
              </a:ext>
            </a:extLst>
          </p:cNvPr>
          <p:cNvSpPr txBox="1"/>
          <p:nvPr/>
        </p:nvSpPr>
        <p:spPr>
          <a:xfrm>
            <a:off x="11439783" y="6362091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Big</a:t>
            </a:r>
            <a:endParaRPr lang="ko-KR" altLang="en-US" sz="2400" b="1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7D95B6A-65CB-AB73-CCEE-9E73DB16762B}"/>
              </a:ext>
            </a:extLst>
          </p:cNvPr>
          <p:cNvSpPr txBox="1"/>
          <p:nvPr/>
        </p:nvSpPr>
        <p:spPr>
          <a:xfrm>
            <a:off x="10690372" y="1614744"/>
            <a:ext cx="105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7030A0"/>
                </a:solidFill>
              </a:rPr>
              <a:t>Shake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1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Judgment for Regular Note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CCDE43-00C2-2238-26BE-18572E733D2C}"/>
              </a:ext>
            </a:extLst>
          </p:cNvPr>
          <p:cNvSpPr>
            <a:spLocks/>
          </p:cNvSpPr>
          <p:nvPr/>
        </p:nvSpPr>
        <p:spPr>
          <a:xfrm>
            <a:off x="712575" y="3034688"/>
            <a:ext cx="788626" cy="7886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479986-B64A-14B7-8358-08973F481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9" y="2949051"/>
            <a:ext cx="959896" cy="959896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D125A4-D711-49EE-A3F9-F43CDF9A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53" y="2502030"/>
            <a:ext cx="854132" cy="18980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93D44D-BA26-6FE1-8F3F-22EE74619A9D}"/>
              </a:ext>
            </a:extLst>
          </p:cNvPr>
          <p:cNvGrpSpPr/>
          <p:nvPr/>
        </p:nvGrpSpPr>
        <p:grpSpPr>
          <a:xfrm>
            <a:off x="2057171" y="3002610"/>
            <a:ext cx="7996471" cy="1225009"/>
            <a:chOff x="1582997" y="3363251"/>
            <a:chExt cx="9108375" cy="122500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6196AF-8361-6213-E095-367891CA5B39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59DA3D-C28D-CDBD-7638-9C15BFC93E35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C9849-108B-2FAF-7C0D-31F8CC696880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814482-1A1D-B330-660B-47C36BE40CE2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87FDCC-0387-E0F1-96DE-98DDB6734D78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20D15C-BFCC-BED2-F1FF-1D077FFABFE7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7E8A48-F8F1-83A6-37CB-7645EE410680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E954961-5BD5-0FD1-2E3F-FB663870C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42" y="2977253"/>
            <a:ext cx="877772" cy="8777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8C5CDA-8A74-3E55-8FF8-4F251C0E4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37" y="3043187"/>
            <a:ext cx="742250" cy="7422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600842-604F-6930-459F-1AC3C1FAD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74" y="3024260"/>
            <a:ext cx="814444" cy="8144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8C3F496-9C1B-84FC-B32A-0C6F8D757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94" y="3043843"/>
            <a:ext cx="814444" cy="8144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3CF185-6093-C456-AA5C-5B4F425DC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289" y="3002610"/>
            <a:ext cx="831922" cy="8319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A28172-7C0A-C950-D6E1-AD03E9B00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0" y="2948363"/>
            <a:ext cx="940416" cy="940416"/>
          </a:xfrm>
          <a:prstGeom prst="rect">
            <a:avLst/>
          </a:prstGeom>
        </p:spPr>
      </p:pic>
      <p:sp>
        <p:nvSpPr>
          <p:cNvPr id="1078" name="TextBox 1077">
            <a:extLst>
              <a:ext uri="{FF2B5EF4-FFF2-40B4-BE49-F238E27FC236}">
                <a16:creationId xmlns:a16="http://schemas.microsoft.com/office/drawing/2014/main" id="{1703BAC3-7AAD-58FE-3D89-48160D7601BD}"/>
              </a:ext>
            </a:extLst>
          </p:cNvPr>
          <p:cNvSpPr txBox="1"/>
          <p:nvPr/>
        </p:nvSpPr>
        <p:spPr>
          <a:xfrm>
            <a:off x="456099" y="1992947"/>
            <a:ext cx="1301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Regular</a:t>
            </a:r>
            <a:endParaRPr lang="ko-KR" altLang="en-US" sz="2400" b="1" dirty="0"/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CBBF3B87-9969-AD2A-BF94-65A58673B1D3}"/>
              </a:ext>
            </a:extLst>
          </p:cNvPr>
          <p:cNvSpPr txBox="1"/>
          <p:nvPr/>
        </p:nvSpPr>
        <p:spPr>
          <a:xfrm>
            <a:off x="6206210" y="254655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100%</a:t>
            </a:r>
            <a:endParaRPr lang="ko-KR" altLang="en-US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6F19E80E-35D9-3CC1-1805-622EDDC20020}"/>
              </a:ext>
            </a:extLst>
          </p:cNvPr>
          <p:cNvSpPr txBox="1"/>
          <p:nvPr/>
        </p:nvSpPr>
        <p:spPr>
          <a:xfrm>
            <a:off x="7534570" y="254655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25%</a:t>
            </a:r>
            <a:endParaRPr lang="ko-KR" altLang="en-US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52870C5-B025-E9CE-E8ED-4620DCA77C9D}"/>
              </a:ext>
            </a:extLst>
          </p:cNvPr>
          <p:cNvSpPr txBox="1"/>
          <p:nvPr/>
        </p:nvSpPr>
        <p:spPr>
          <a:xfrm>
            <a:off x="8866107" y="254510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4B04D-DC75-760F-BAC0-7051E56BB75F}"/>
              </a:ext>
            </a:extLst>
          </p:cNvPr>
          <p:cNvSpPr txBox="1"/>
          <p:nvPr/>
        </p:nvSpPr>
        <p:spPr>
          <a:xfrm>
            <a:off x="6704264" y="1992947"/>
            <a:ext cx="2239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Score weights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070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3B90CE2F-FC6D-1766-A028-FCE00DAFC856}"/>
              </a:ext>
            </a:extLst>
          </p:cNvPr>
          <p:cNvSpPr/>
          <p:nvPr/>
        </p:nvSpPr>
        <p:spPr>
          <a:xfrm>
            <a:off x="275890" y="2274867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232FC-AC0B-048A-EB4C-7CF119D4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15"/>
            <a:ext cx="10515600" cy="725444"/>
          </a:xfrm>
        </p:spPr>
        <p:txBody>
          <a:bodyPr/>
          <a:lstStyle/>
          <a:p>
            <a:r>
              <a:rPr lang="en-US" altLang="ko-KR" dirty="0"/>
              <a:t>Drum: Judgment for Big Note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A1BCDE-6222-3D3C-0990-5E53AB17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" y="2207617"/>
            <a:ext cx="1625398" cy="16253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E701D7-0AF1-85E2-E9A6-8B300E980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36" y="2069360"/>
            <a:ext cx="854132" cy="18980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B1C9CD3-BA14-18C3-9D12-D40DD6D0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91968" y="2069360"/>
            <a:ext cx="854132" cy="189807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D39CE96-ACFD-FDEE-12B6-FCA5EA7535A6}"/>
              </a:ext>
            </a:extLst>
          </p:cNvPr>
          <p:cNvGrpSpPr/>
          <p:nvPr/>
        </p:nvGrpSpPr>
        <p:grpSpPr>
          <a:xfrm>
            <a:off x="2000816" y="2471266"/>
            <a:ext cx="7996471" cy="1225009"/>
            <a:chOff x="1582997" y="3363251"/>
            <a:chExt cx="9108375" cy="122500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F59F42-CD81-B2FF-E873-46B27A9BD492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70CD60-4F75-34E8-C2A3-ECC030C298BE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F21C88-0DBB-4A2B-82F3-166E4A1126A6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E0355C-ACC5-B333-3B86-43304A508C6F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663D92C-6090-77D9-02BF-CF80297B4683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43B022-8103-28F2-3BCE-B347D2EC67F2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26173C-2733-AD4C-C149-61BE7B7C8CD5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562719F-FDDB-5D68-8784-5D624965A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570" y="2431695"/>
            <a:ext cx="814444" cy="814444"/>
          </a:xfrm>
          <a:prstGeom prst="rect">
            <a:avLst/>
          </a:prstGeom>
        </p:spPr>
      </p:pic>
      <p:sp>
        <p:nvSpPr>
          <p:cNvPr id="1051" name="타원 1050">
            <a:extLst>
              <a:ext uri="{FF2B5EF4-FFF2-40B4-BE49-F238E27FC236}">
                <a16:creationId xmlns:a16="http://schemas.microsoft.com/office/drawing/2014/main" id="{8614A6DB-D627-31D5-F7FC-A60048E2E65D}"/>
              </a:ext>
            </a:extLst>
          </p:cNvPr>
          <p:cNvSpPr/>
          <p:nvPr/>
        </p:nvSpPr>
        <p:spPr>
          <a:xfrm>
            <a:off x="275890" y="4268035"/>
            <a:ext cx="1542536" cy="15425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2" name="그림 1051">
            <a:extLst>
              <a:ext uri="{FF2B5EF4-FFF2-40B4-BE49-F238E27FC236}">
                <a16:creationId xmlns:a16="http://schemas.microsoft.com/office/drawing/2014/main" id="{50E6A1F2-8374-7129-1D20-0FDC40AA4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" y="4200785"/>
            <a:ext cx="1625398" cy="1625398"/>
          </a:xfrm>
          <a:prstGeom prst="rect">
            <a:avLst/>
          </a:prstGeom>
        </p:spPr>
      </p:pic>
      <p:pic>
        <p:nvPicPr>
          <p:cNvPr id="1053" name="그림 1052">
            <a:extLst>
              <a:ext uri="{FF2B5EF4-FFF2-40B4-BE49-F238E27FC236}">
                <a16:creationId xmlns:a16="http://schemas.microsoft.com/office/drawing/2014/main" id="{98457974-211D-6A92-C9FF-681FA36CC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36" y="4062528"/>
            <a:ext cx="854132" cy="1898070"/>
          </a:xfrm>
          <a:prstGeom prst="rect">
            <a:avLst/>
          </a:prstGeom>
        </p:spPr>
      </p:pic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E0F36E03-D514-2744-2DA5-083C90C38B0C}"/>
              </a:ext>
            </a:extLst>
          </p:cNvPr>
          <p:cNvGrpSpPr/>
          <p:nvPr/>
        </p:nvGrpSpPr>
        <p:grpSpPr>
          <a:xfrm>
            <a:off x="2000816" y="4464434"/>
            <a:ext cx="7996471" cy="1225009"/>
            <a:chOff x="1582997" y="3363251"/>
            <a:chExt cx="9108375" cy="1225009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3008CEA0-F116-A3F6-61D5-1BE3B866CBF7}"/>
                </a:ext>
              </a:extLst>
            </p:cNvPr>
            <p:cNvSpPr/>
            <p:nvPr/>
          </p:nvSpPr>
          <p:spPr>
            <a:xfrm>
              <a:off x="1834956" y="3429000"/>
              <a:ext cx="8547838" cy="724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F2DC841A-F771-788A-E287-648D3E48CABD}"/>
                </a:ext>
              </a:extLst>
            </p:cNvPr>
            <p:cNvSpPr/>
            <p:nvPr/>
          </p:nvSpPr>
          <p:spPr>
            <a:xfrm>
              <a:off x="1834956" y="3609975"/>
              <a:ext cx="8547838" cy="3023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F01EC590-1DD4-915D-192B-EFDE8FBB049D}"/>
                </a:ext>
              </a:extLst>
            </p:cNvPr>
            <p:cNvSpPr/>
            <p:nvPr/>
          </p:nvSpPr>
          <p:spPr>
            <a:xfrm>
              <a:off x="3329796" y="3609975"/>
              <a:ext cx="5558158" cy="3023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12471429-7137-BD63-9003-FB77E1DB67D2}"/>
                </a:ext>
              </a:extLst>
            </p:cNvPr>
            <p:cNvSpPr/>
            <p:nvPr/>
          </p:nvSpPr>
          <p:spPr>
            <a:xfrm>
              <a:off x="4916885" y="3609975"/>
              <a:ext cx="2383980" cy="3023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5FB42AF0-B4AD-5CC6-E608-319D910D81CE}"/>
                </a:ext>
              </a:extLst>
            </p:cNvPr>
            <p:cNvSpPr/>
            <p:nvPr/>
          </p:nvSpPr>
          <p:spPr>
            <a:xfrm>
              <a:off x="6083708" y="3363251"/>
              <a:ext cx="50334" cy="85567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04F6B3E5-0A75-B8B5-CD70-B6182ABA6D27}"/>
                </a:ext>
              </a:extLst>
            </p:cNvPr>
            <p:cNvSpPr txBox="1"/>
            <p:nvPr/>
          </p:nvSpPr>
          <p:spPr>
            <a:xfrm>
              <a:off x="1582997" y="421892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Early</a:t>
              </a:r>
              <a:endParaRPr lang="ko-KR" altLang="en-US"/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0964938E-4380-9EEE-5FD5-D31CAEE9C966}"/>
                </a:ext>
              </a:extLst>
            </p:cNvPr>
            <p:cNvSpPr txBox="1"/>
            <p:nvPr/>
          </p:nvSpPr>
          <p:spPr>
            <a:xfrm>
              <a:off x="10074215" y="4218928"/>
              <a:ext cx="61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Late</a:t>
              </a:r>
              <a:endParaRPr lang="ko-KR" altLang="en-US"/>
            </a:p>
          </p:txBody>
        </p:sp>
      </p:grpSp>
      <p:pic>
        <p:nvPicPr>
          <p:cNvPr id="1066" name="그림 1065">
            <a:extLst>
              <a:ext uri="{FF2B5EF4-FFF2-40B4-BE49-F238E27FC236}">
                <a16:creationId xmlns:a16="http://schemas.microsoft.com/office/drawing/2014/main" id="{523C5A4F-EC97-F915-B5A7-95E4746A0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62" y="4452334"/>
            <a:ext cx="814444" cy="814444"/>
          </a:xfrm>
          <a:prstGeom prst="rect">
            <a:avLst/>
          </a:prstGeom>
        </p:spPr>
      </p:pic>
      <p:pic>
        <p:nvPicPr>
          <p:cNvPr id="1067" name="그림 1066">
            <a:extLst>
              <a:ext uri="{FF2B5EF4-FFF2-40B4-BE49-F238E27FC236}">
                <a16:creationId xmlns:a16="http://schemas.microsoft.com/office/drawing/2014/main" id="{1B40658B-41B7-7DF2-E31D-29C637FC4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88" y="4396188"/>
            <a:ext cx="968414" cy="968414"/>
          </a:xfrm>
          <a:prstGeom prst="rect">
            <a:avLst/>
          </a:prstGeom>
        </p:spPr>
      </p:pic>
      <p:pic>
        <p:nvPicPr>
          <p:cNvPr id="1068" name="그림 1067">
            <a:extLst>
              <a:ext uri="{FF2B5EF4-FFF2-40B4-BE49-F238E27FC236}">
                <a16:creationId xmlns:a16="http://schemas.microsoft.com/office/drawing/2014/main" id="{7CF84229-FD3A-EDE3-F0F1-5E8940C40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70" y="4334512"/>
            <a:ext cx="1091766" cy="1091766"/>
          </a:xfrm>
          <a:prstGeom prst="rect">
            <a:avLst/>
          </a:prstGeom>
        </p:spPr>
      </p:pic>
      <p:pic>
        <p:nvPicPr>
          <p:cNvPr id="1075" name="그림 1074">
            <a:extLst>
              <a:ext uri="{FF2B5EF4-FFF2-40B4-BE49-F238E27FC236}">
                <a16:creationId xmlns:a16="http://schemas.microsoft.com/office/drawing/2014/main" id="{4EFDBEFC-7F67-269C-4B25-1305E4436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62" y="1996750"/>
            <a:ext cx="1641840" cy="1641840"/>
          </a:xfrm>
          <a:prstGeom prst="rect">
            <a:avLst/>
          </a:prstGeom>
        </p:spPr>
      </p:pic>
      <p:pic>
        <p:nvPicPr>
          <p:cNvPr id="1076" name="그림 1075">
            <a:extLst>
              <a:ext uri="{FF2B5EF4-FFF2-40B4-BE49-F238E27FC236}">
                <a16:creationId xmlns:a16="http://schemas.microsoft.com/office/drawing/2014/main" id="{D3B41766-D120-6262-C9C0-E8EA620D2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87" y="2086040"/>
            <a:ext cx="1453084" cy="1453084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7270F79F-816D-3DAC-299B-F64692C1F4A7}"/>
              </a:ext>
            </a:extLst>
          </p:cNvPr>
          <p:cNvSpPr txBox="1"/>
          <p:nvPr/>
        </p:nvSpPr>
        <p:spPr>
          <a:xfrm>
            <a:off x="718382" y="1140791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Big</a:t>
            </a:r>
            <a:endParaRPr lang="ko-KR" altLang="en-US" sz="2400" b="1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3CDD6C8-FE53-E044-97B4-0362FB168F8B}"/>
              </a:ext>
            </a:extLst>
          </p:cNvPr>
          <p:cNvSpPr txBox="1"/>
          <p:nvPr/>
        </p:nvSpPr>
        <p:spPr>
          <a:xfrm>
            <a:off x="6124384" y="179486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B5FB2DB8-FDDE-0966-7452-BCC22778A149}"/>
              </a:ext>
            </a:extLst>
          </p:cNvPr>
          <p:cNvSpPr txBox="1"/>
          <p:nvPr/>
        </p:nvSpPr>
        <p:spPr>
          <a:xfrm>
            <a:off x="7480825" y="179803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55AB1DB6-293D-FC82-CB5C-23C6A9A0E6B4}"/>
              </a:ext>
            </a:extLst>
          </p:cNvPr>
          <p:cNvSpPr txBox="1"/>
          <p:nvPr/>
        </p:nvSpPr>
        <p:spPr>
          <a:xfrm>
            <a:off x="8809185" y="180722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92F1D490-A3CF-624E-1219-64E87CC7B1AC}"/>
              </a:ext>
            </a:extLst>
          </p:cNvPr>
          <p:cNvSpPr txBox="1"/>
          <p:nvPr/>
        </p:nvSpPr>
        <p:spPr>
          <a:xfrm>
            <a:off x="6199724" y="397618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50%</a:t>
            </a:r>
            <a:endParaRPr lang="ko-KR" altLang="en-US"/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019AC59E-D36D-5874-BA35-6617A46BF2EF}"/>
              </a:ext>
            </a:extLst>
          </p:cNvPr>
          <p:cNvSpPr txBox="1"/>
          <p:nvPr/>
        </p:nvSpPr>
        <p:spPr>
          <a:xfrm>
            <a:off x="7341482" y="397472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12.5%</a:t>
            </a:r>
            <a:endParaRPr lang="ko-KR" altLang="en-US" dirty="0"/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2B4C6E64-44CA-511F-CBEA-34F571DE6EFE}"/>
              </a:ext>
            </a:extLst>
          </p:cNvPr>
          <p:cNvSpPr txBox="1"/>
          <p:nvPr/>
        </p:nvSpPr>
        <p:spPr>
          <a:xfrm>
            <a:off x="8859621" y="3974726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0%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FF9D5-833D-7858-C18A-8B7AE2B88152}"/>
              </a:ext>
            </a:extLst>
          </p:cNvPr>
          <p:cNvSpPr txBox="1"/>
          <p:nvPr/>
        </p:nvSpPr>
        <p:spPr>
          <a:xfrm>
            <a:off x="6647909" y="1140792"/>
            <a:ext cx="2239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Score weights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6E55B-EF84-44D0-7740-A238C5CD3345}"/>
              </a:ext>
            </a:extLst>
          </p:cNvPr>
          <p:cNvSpPr txBox="1"/>
          <p:nvPr/>
        </p:nvSpPr>
        <p:spPr>
          <a:xfrm>
            <a:off x="9480706" y="5765237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(hit one-side only)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288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63A28-079C-E5ED-F262-75E6D4215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Game Development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61EDAB-9758-A535-6FE4-6E3AC54BFB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Golang, </a:t>
            </a:r>
            <a:r>
              <a:rPr lang="en-US" altLang="ko-KR" dirty="0" err="1"/>
              <a:t>ebitengine</a:t>
            </a:r>
            <a:r>
              <a:rPr lang="en-US" altLang="ko-KR" dirty="0"/>
              <a:t>, how game runs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56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/>
              <a:t>Drum: Play Scene (1)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37B3D1-B1D3-5E34-7A86-1DCA470D3A3B}"/>
              </a:ext>
            </a:extLst>
          </p:cNvPr>
          <p:cNvGrpSpPr/>
          <p:nvPr/>
        </p:nvGrpSpPr>
        <p:grpSpPr>
          <a:xfrm>
            <a:off x="2076121" y="1514407"/>
            <a:ext cx="8039428" cy="4551319"/>
            <a:chOff x="2076121" y="1514407"/>
            <a:chExt cx="8039428" cy="455131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B63FF32-79B0-41AB-1240-9D35CD9E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451" y="1534242"/>
              <a:ext cx="8039098" cy="453148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644970-97F1-8BF5-EE4F-9F363EC52189}"/>
                </a:ext>
              </a:extLst>
            </p:cNvPr>
            <p:cNvSpPr/>
            <p:nvPr/>
          </p:nvSpPr>
          <p:spPr>
            <a:xfrm>
              <a:off x="4276724" y="2933796"/>
              <a:ext cx="5838823" cy="916087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DF5331-C06E-19A1-5DC7-7B7EEB002BF0}"/>
                </a:ext>
              </a:extLst>
            </p:cNvPr>
            <p:cNvSpPr/>
            <p:nvPr/>
          </p:nvSpPr>
          <p:spPr>
            <a:xfrm>
              <a:off x="8716433" y="1514407"/>
              <a:ext cx="1399116" cy="454093"/>
            </a:xfrm>
            <a:prstGeom prst="rect">
              <a:avLst/>
            </a:prstGeom>
            <a:noFill/>
            <a:ln w="57150">
              <a:solidFill>
                <a:srgbClr val="FF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8ADEB5-892F-DF81-24C4-7DFC548B773C}"/>
                </a:ext>
              </a:extLst>
            </p:cNvPr>
            <p:cNvSpPr txBox="1"/>
            <p:nvPr/>
          </p:nvSpPr>
          <p:spPr>
            <a:xfrm>
              <a:off x="9058955" y="2001415"/>
              <a:ext cx="7862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D3D3"/>
                  </a:solidFill>
                </a:rPr>
                <a:t>Score</a:t>
              </a:r>
              <a:endParaRPr lang="ko-KR" altLang="en-US" b="1" dirty="0">
                <a:solidFill>
                  <a:srgbClr val="FFD3D3"/>
                </a:solidFill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851090A-5D86-E6F3-E2F4-F23EA659B534}"/>
                </a:ext>
              </a:extLst>
            </p:cNvPr>
            <p:cNvCxnSpPr>
              <a:cxnSpLocks/>
            </p:cNvCxnSpPr>
            <p:nvPr/>
          </p:nvCxnSpPr>
          <p:spPr>
            <a:xfrm>
              <a:off x="5741714" y="2236049"/>
              <a:ext cx="1" cy="549196"/>
            </a:xfrm>
            <a:prstGeom prst="straightConnector1">
              <a:avLst/>
            </a:prstGeom>
            <a:ln w="57150">
              <a:solidFill>
                <a:srgbClr val="E1F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F26094-5BBB-48EB-C7A7-C4FE6A31ECCC}"/>
                </a:ext>
              </a:extLst>
            </p:cNvPr>
            <p:cNvSpPr txBox="1"/>
            <p:nvPr/>
          </p:nvSpPr>
          <p:spPr>
            <a:xfrm>
              <a:off x="6548978" y="3976959"/>
              <a:ext cx="832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rgbClr val="92D050"/>
                  </a:solidFill>
                </a:rPr>
                <a:t>Notes</a:t>
              </a:r>
              <a:endParaRPr lang="ko-KR" alt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5289B0-1857-1AC4-FA23-E4A502E3082A}"/>
                </a:ext>
              </a:extLst>
            </p:cNvPr>
            <p:cNvSpPr txBox="1"/>
            <p:nvPr/>
          </p:nvSpPr>
          <p:spPr>
            <a:xfrm>
              <a:off x="3004794" y="4010139"/>
              <a:ext cx="1282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rgbClr val="FFC000"/>
                  </a:solidFill>
                </a:rPr>
                <a:t>Judgment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B161C0-DF23-A75B-358B-4C1336B0405D}"/>
                </a:ext>
              </a:extLst>
            </p:cNvPr>
            <p:cNvSpPr txBox="1"/>
            <p:nvPr/>
          </p:nvSpPr>
          <p:spPr>
            <a:xfrm>
              <a:off x="2076121" y="4010139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rgbClr val="FF0000"/>
                  </a:solidFill>
                </a:rPr>
                <a:t>Combo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73E6CC-BD54-46A7-9706-9D26DAB21470}"/>
                </a:ext>
              </a:extLst>
            </p:cNvPr>
            <p:cNvSpPr txBox="1"/>
            <p:nvPr/>
          </p:nvSpPr>
          <p:spPr>
            <a:xfrm>
              <a:off x="4798739" y="1856800"/>
              <a:ext cx="1885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Bar</a:t>
              </a:r>
              <a:endParaRPr lang="ko-KR" alt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0B55FB-E5CD-EDE0-E6B2-D3D64389DD2A}"/>
                </a:ext>
              </a:extLst>
            </p:cNvPr>
            <p:cNvSpPr/>
            <p:nvPr/>
          </p:nvSpPr>
          <p:spPr>
            <a:xfrm>
              <a:off x="2076452" y="3008117"/>
              <a:ext cx="928342" cy="8417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69ED73-9647-0690-8B1D-6D16F864F735}"/>
                </a:ext>
              </a:extLst>
            </p:cNvPr>
            <p:cNvSpPr/>
            <p:nvPr/>
          </p:nvSpPr>
          <p:spPr>
            <a:xfrm>
              <a:off x="3052416" y="2784886"/>
              <a:ext cx="1176685" cy="119316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78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/>
              <a:t>Drum: Play Scene (2)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63FF32-79B0-41AB-1240-9D35CD9E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1" y="1534242"/>
            <a:ext cx="8039098" cy="453148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2076449" y="2743200"/>
            <a:ext cx="8039098" cy="117738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2157961" y="1755164"/>
            <a:ext cx="1309138" cy="10814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4010022" y="5720805"/>
            <a:ext cx="4171950" cy="409576"/>
          </a:xfrm>
          <a:prstGeom prst="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FAE184-14A1-CD7E-C7EB-04A1EC095A93}"/>
              </a:ext>
            </a:extLst>
          </p:cNvPr>
          <p:cNvSpPr/>
          <p:nvPr/>
        </p:nvSpPr>
        <p:spPr>
          <a:xfrm>
            <a:off x="2076449" y="4032335"/>
            <a:ext cx="1314453" cy="1688469"/>
          </a:xfrm>
          <a:prstGeom prst="rect">
            <a:avLst/>
          </a:prstGeom>
          <a:noFill/>
          <a:ln w="57150">
            <a:solidFill>
              <a:srgbClr val="FF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8238572" y="4760208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Background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B3E8A-F96F-06A0-E053-4869CC050458}"/>
              </a:ext>
            </a:extLst>
          </p:cNvPr>
          <p:cNvSpPr txBox="1"/>
          <p:nvPr/>
        </p:nvSpPr>
        <p:spPr>
          <a:xfrm>
            <a:off x="3390902" y="4055363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D3D3"/>
                </a:solidFill>
              </a:rPr>
              <a:t>Debug Print</a:t>
            </a:r>
            <a:endParaRPr lang="ko-KR" altLang="en-US" b="1" dirty="0">
              <a:solidFill>
                <a:srgbClr val="FFD3D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3953429" y="5009819"/>
            <a:ext cx="252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Meter</a:t>
            </a: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(shows timing error)</a:t>
            </a:r>
            <a:endParaRPr lang="ko-KR" alt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3489703" y="231763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Dancer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6303874" y="229823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Stage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C3B74E-F710-1D40-7845-211540EE7BE4}"/>
              </a:ext>
            </a:extLst>
          </p:cNvPr>
          <p:cNvSpPr/>
          <p:nvPr/>
        </p:nvSpPr>
        <p:spPr>
          <a:xfrm>
            <a:off x="2157961" y="3076574"/>
            <a:ext cx="857784" cy="63440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8C0B82-1559-A16D-B1B5-E1BBE035CAF4}"/>
              </a:ext>
            </a:extLst>
          </p:cNvPr>
          <p:cNvSpPr txBox="1"/>
          <p:nvPr/>
        </p:nvSpPr>
        <p:spPr>
          <a:xfrm>
            <a:off x="83103" y="3099296"/>
            <a:ext cx="199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70C0"/>
                </a:solidFill>
              </a:rPr>
              <a:t>Keys</a:t>
            </a:r>
          </a:p>
          <a:p>
            <a:pPr algn="r"/>
            <a:r>
              <a:rPr lang="en-US" altLang="ko-KR" sz="1400" b="1" dirty="0">
                <a:solidFill>
                  <a:srgbClr val="0070C0"/>
                </a:solidFill>
              </a:rPr>
              <a:t>(lights on if pressed)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8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3C59E-E4D6-E6FA-7CAA-5B339FA8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Drum: Dancer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D9819-0ECD-817E-2906-5E9595655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2" y="2143955"/>
            <a:ext cx="2289013" cy="2032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2B7A2E-BD08-CBB6-8F3F-F9E732156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3" y="2143955"/>
            <a:ext cx="2289013" cy="2100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64F45D-3E24-6960-D225-2E0760609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25" y="2104968"/>
            <a:ext cx="2235782" cy="1997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213CDD-B2B7-6B34-3B4F-1FB3BE5F1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70" y="1962238"/>
            <a:ext cx="2397886" cy="2509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B811B1-EBB7-7B29-88D3-48C6D9AC48C1}"/>
              </a:ext>
            </a:extLst>
          </p:cNvPr>
          <p:cNvSpPr txBox="1"/>
          <p:nvPr/>
        </p:nvSpPr>
        <p:spPr>
          <a:xfrm>
            <a:off x="609638" y="4472065"/>
            <a:ext cx="18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Idle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BEFC8-96B7-77AA-0A05-50123A1A9AD0}"/>
              </a:ext>
            </a:extLst>
          </p:cNvPr>
          <p:cNvSpPr txBox="1"/>
          <p:nvPr/>
        </p:nvSpPr>
        <p:spPr>
          <a:xfrm>
            <a:off x="2968551" y="4472065"/>
            <a:ext cx="299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High</a:t>
            </a:r>
            <a:br>
              <a:rPr lang="en-US" altLang="ko-KR"/>
            </a:br>
            <a:r>
              <a:rPr lang="en-US" altLang="ko-KR"/>
              <a:t>(when music is highlight)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2755FE-06D5-53D4-CD19-E204FFE7229A}"/>
              </a:ext>
            </a:extLst>
          </p:cNvPr>
          <p:cNvSpPr txBox="1"/>
          <p:nvPr/>
        </p:nvSpPr>
        <p:spPr>
          <a:xfrm>
            <a:off x="5919831" y="4444925"/>
            <a:ext cx="2998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Yes</a:t>
            </a:r>
            <a:br>
              <a:rPr lang="en-US" altLang="ko-KR"/>
            </a:br>
            <a:r>
              <a:rPr lang="en-US" altLang="ko-KR"/>
              <a:t>(when combo reaches </a:t>
            </a:r>
            <a:br>
              <a:rPr lang="en-US" altLang="ko-KR"/>
            </a:br>
            <a:r>
              <a:rPr lang="en-US" altLang="ko-KR"/>
              <a:t>50, 100, 150, …)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C65DE-864B-BA44-54C9-1EF91E697E1E}"/>
              </a:ext>
            </a:extLst>
          </p:cNvPr>
          <p:cNvSpPr txBox="1"/>
          <p:nvPr/>
        </p:nvSpPr>
        <p:spPr>
          <a:xfrm>
            <a:off x="9022395" y="4444925"/>
            <a:ext cx="299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No</a:t>
            </a:r>
            <a:br>
              <a:rPr lang="en-US" altLang="ko-KR"/>
            </a:br>
            <a:r>
              <a:rPr lang="en-US" altLang="ko-KR"/>
              <a:t>(when combo breaks)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2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6889D-56F2-11B9-50C6-93BE5F46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Drum: Drawing Notes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CD28CF-5718-3E4D-4405-FB950665D9DA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489451"/>
          </a:xfrm>
          <a:prstGeom prst="rect">
            <a:avLst/>
          </a:prstGeom>
          <a:solidFill>
            <a:srgbClr val="1E1E1E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(n Note)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Position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(time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(n.Time-time) * f.Speed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(d NoteDarwer)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 *ebiten.Image) {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note.Marked {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op.ColorM.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Invisible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note.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(position,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note.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(screen, op)</a:t>
            </a:r>
            <a:endParaRPr lang="en-US" altLang="ko-KR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952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7C90A-C50C-63CD-5000-1826818BC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Extra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828105-6FB8-406E-8579-B8E9ED4C22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Visual effect: scroll effect on 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73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F0B9B-97B5-6175-45B7-C4B423EA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Scroll Effect on Score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542F4-3DA4-0E9C-0694-A2EB651BC1C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03059"/>
          </a:xfrm>
          <a:prstGeom prst="rect">
            <a:avLst/>
          </a:prstGeom>
          <a:solidFill>
            <a:srgbClr val="1E1E1E"/>
          </a:solidFill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Delayed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Delayed  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Source    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Feedback  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(d *Delayed) 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(v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	d.Delayed += (d.Source - d.Delayed) * d.Feedback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6A9955"/>
                </a:solidFill>
                <a:latin typeface="Consolas" panose="020B0609020204030204" pitchFamily="49" charset="0"/>
              </a:rPr>
              <a:t>// The formula is to make speed of transition constant regardless of TPS.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(d *Delayed) 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setSource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(v </a:t>
            </a:r>
            <a:r>
              <a:rPr lang="en-US" altLang="ko-KR" sz="1800">
                <a:solidFill>
                  <a:srgbClr val="4EC9B0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en-US" altLang="ko-KR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n-US" altLang="ko-KR" sz="1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ko-KR" sz="1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800">
                <a:solidFill>
                  <a:srgbClr val="9CDCFE"/>
                </a:solidFill>
                <a:latin typeface="Consolas" panose="020B0609020204030204" pitchFamily="49" charset="0"/>
              </a:rPr>
              <a:t>d.Source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= 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9CDCFE"/>
                </a:solidFill>
                <a:latin typeface="Consolas" panose="020B0609020204030204" pitchFamily="49" charset="0"/>
              </a:rPr>
              <a:t>    d.Feedback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 - math.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(-math.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(d.Source - d.Delayed)/</a:t>
            </a:r>
            <a:r>
              <a:rPr lang="en-US" altLang="ko-KR" sz="1800">
                <a:solidFill>
                  <a:srgbClr val="DCDCAA"/>
                </a:solidFill>
                <a:latin typeface="Consolas" panose="020B0609020204030204" pitchFamily="49" charset="0"/>
              </a:rPr>
              <a:t>float64</a:t>
            </a: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(tick))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60738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32F5-830B-7AC2-47ED-29AD02F4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Example: Scroll Effect on Score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980E571-3B51-8A8D-5EC5-95243BC77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39151"/>
              </p:ext>
            </p:extLst>
          </p:nvPr>
        </p:nvGraphicFramePr>
        <p:xfrm>
          <a:off x="1134509" y="1837189"/>
          <a:ext cx="1863958" cy="4769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549">
                  <a:extLst>
                    <a:ext uri="{9D8B030D-6E8A-4147-A177-3AD203B41FA5}">
                      <a16:colId xmlns:a16="http://schemas.microsoft.com/office/drawing/2014/main" val="4016672494"/>
                    </a:ext>
                  </a:extLst>
                </a:gridCol>
                <a:gridCol w="1071409">
                  <a:extLst>
                    <a:ext uri="{9D8B030D-6E8A-4147-A177-3AD203B41FA5}">
                      <a16:colId xmlns:a16="http://schemas.microsoft.com/office/drawing/2014/main" val="200181904"/>
                    </a:ext>
                  </a:extLst>
                </a:gridCol>
              </a:tblGrid>
              <a:tr h="177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Delayed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15988568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97556205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11423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90512931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12644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02640089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13690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503678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14588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89524225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15358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33341298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16019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0463414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16585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455330262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17071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95353564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17488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39227760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17846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642316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18152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195425452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18415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544793557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18641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19321603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18834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25482077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084810956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19142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1701247241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19264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0851204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19369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2836269926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19459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36238986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19536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455702035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19602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97932300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19659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3272050749"/>
                  </a:ext>
                </a:extLst>
              </a:tr>
              <a:tr h="17724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19707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2" marR="7912" marT="7912" marB="0" anchor="ctr"/>
                </a:tc>
                <a:extLst>
                  <a:ext uri="{0D108BD9-81ED-4DB2-BD59-A6C34878D82A}">
                    <a16:rowId xmlns:a16="http://schemas.microsoft.com/office/drawing/2014/main" val="4746280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85EEA4C-08F9-442F-907E-C4D5CF864294}"/>
              </a:ext>
            </a:extLst>
          </p:cNvPr>
          <p:cNvGraphicFramePr>
            <a:graphicFrameLocks noGrp="1"/>
          </p:cNvGraphicFramePr>
          <p:nvPr/>
        </p:nvGraphicFramePr>
        <p:xfrm>
          <a:off x="3187117" y="1837189"/>
          <a:ext cx="13716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74023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7858083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Delayed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9147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Source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20000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8165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Tick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17449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Feedback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0.142304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4253062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E275C93-117C-EA00-24E8-74EF7E9D07AC}"/>
              </a:ext>
            </a:extLst>
          </p:cNvPr>
          <p:cNvGraphicFramePr>
            <a:graphicFrameLocks/>
          </p:cNvGraphicFramePr>
          <p:nvPr/>
        </p:nvGraphicFramePr>
        <p:xfrm>
          <a:off x="3934436" y="2256289"/>
          <a:ext cx="7123055" cy="443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241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3B848-FA8F-D242-6331-8D96E7ED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Go Programming Language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F6D1D-D0D1-0C50-CE01-2168EE14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1"/>
            <a:ext cx="10515600" cy="4351338"/>
          </a:xfrm>
        </p:spPr>
        <p:txBody>
          <a:bodyPr/>
          <a:lstStyle/>
          <a:p>
            <a:r>
              <a:rPr lang="en-US" altLang="ko-KR" dirty="0"/>
              <a:t>Easy to learn</a:t>
            </a:r>
          </a:p>
          <a:p>
            <a:pPr lvl="1"/>
            <a:r>
              <a:rPr lang="en-US" altLang="ko-KR" dirty="0"/>
              <a:t>Minimum keywords</a:t>
            </a:r>
          </a:p>
          <a:p>
            <a:pPr lvl="1"/>
            <a:r>
              <a:rPr lang="en-US" altLang="ko-KR" dirty="0"/>
              <a:t>Simple syntax</a:t>
            </a:r>
            <a:endParaRPr lang="en-US" altLang="ko-KR" dirty="0">
              <a:hlinkClick r:id="rId2"/>
            </a:endParaRPr>
          </a:p>
          <a:p>
            <a:pPr lvl="1"/>
            <a:r>
              <a:rPr lang="en-US" altLang="ko-KR" dirty="0">
                <a:hlinkClick r:id="rId2"/>
              </a:rPr>
              <a:t>hndada/go-tutorial: Go in an hour (github.com)</a:t>
            </a:r>
            <a:endParaRPr lang="en-US" altLang="ko-KR" dirty="0"/>
          </a:p>
          <a:p>
            <a:r>
              <a:rPr lang="en-US" altLang="ko-KR" dirty="0"/>
              <a:t>Strongly-typed Language</a:t>
            </a:r>
          </a:p>
          <a:p>
            <a:r>
              <a:rPr lang="en-US" altLang="ko-KR" dirty="0"/>
              <a:t>Powerful linter</a:t>
            </a:r>
          </a:p>
          <a:p>
            <a:r>
              <a:rPr lang="en-US" altLang="ko-KR" dirty="0"/>
              <a:t>Cross-compile</a:t>
            </a:r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223A-A480-509C-2756-96CA5A3E4B2D}"/>
              </a:ext>
            </a:extLst>
          </p:cNvPr>
          <p:cNvSpPr txBox="1"/>
          <p:nvPr/>
        </p:nvSpPr>
        <p:spPr>
          <a:xfrm>
            <a:off x="0" y="6216409"/>
            <a:ext cx="355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The Go Programming Language</a:t>
            </a:r>
            <a:br>
              <a:rPr lang="en-US" altLang="ko-KR" dirty="0"/>
            </a:br>
            <a:r>
              <a:rPr lang="en-US" altLang="ko-KR" dirty="0"/>
              <a:t>https://go.dev/ </a:t>
            </a:r>
            <a:endParaRPr lang="ko-KR" altLang="en-US" dirty="0"/>
          </a:p>
        </p:txBody>
      </p:sp>
      <p:pic>
        <p:nvPicPr>
          <p:cNvPr id="1026" name="Picture 2" descr="Getting started with GOlang. This article aims to give you a general… | by  Sajal Dulal | wesionaryTEAM">
            <a:extLst>
              <a:ext uri="{FF2B5EF4-FFF2-40B4-BE49-F238E27FC236}">
                <a16:creationId xmlns:a16="http://schemas.microsoft.com/office/drawing/2014/main" id="{E94FE564-0A30-3DEA-D740-0D508E6B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06" y="3957108"/>
            <a:ext cx="4493943" cy="25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99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536BE-93FD-C8F7-5F7E-D3BD6A64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Ebitengine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F4DFE-4EF0-9984-DF79-E7BC13C41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3043"/>
          </a:xfrm>
        </p:spPr>
        <p:txBody>
          <a:bodyPr>
            <a:normAutofit/>
          </a:bodyPr>
          <a:lstStyle/>
          <a:p>
            <a:r>
              <a:rPr lang="en-US" altLang="ko-KR" dirty="0"/>
              <a:t>Draw images with options</a:t>
            </a:r>
          </a:p>
          <a:p>
            <a:pPr lvl="1"/>
            <a:r>
              <a:rPr lang="en-US" altLang="ko-KR" dirty="0"/>
              <a:t>Translate</a:t>
            </a:r>
          </a:p>
          <a:p>
            <a:pPr lvl="1"/>
            <a:r>
              <a:rPr lang="en-US" altLang="ko-KR" dirty="0"/>
              <a:t>Scale</a:t>
            </a:r>
          </a:p>
          <a:p>
            <a:pPr lvl="1"/>
            <a:r>
              <a:rPr lang="en-US" altLang="ko-KR" dirty="0"/>
              <a:t>Rotate</a:t>
            </a:r>
          </a:p>
          <a:p>
            <a:pPr lvl="1"/>
            <a:r>
              <a:rPr lang="en-US" altLang="ko-KR" dirty="0"/>
              <a:t>Color</a:t>
            </a:r>
          </a:p>
          <a:p>
            <a:r>
              <a:rPr lang="en-US" altLang="ko-KR" dirty="0"/>
              <a:t>Fetch input </a:t>
            </a:r>
          </a:p>
          <a:p>
            <a:r>
              <a:rPr lang="en-US" altLang="ko-KR" dirty="0"/>
              <a:t>Play music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32480-7691-7B2C-014D-E9E6560522EF}"/>
              </a:ext>
            </a:extLst>
          </p:cNvPr>
          <p:cNvSpPr txBox="1"/>
          <p:nvPr/>
        </p:nvSpPr>
        <p:spPr>
          <a:xfrm>
            <a:off x="0" y="6216409"/>
            <a:ext cx="5645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hlinkClick r:id="rId3"/>
              </a:rPr>
              <a:t>Ebitengine</a:t>
            </a:r>
            <a:r>
              <a:rPr lang="en-US" altLang="ko-KR" dirty="0">
                <a:hlinkClick r:id="rId3"/>
              </a:rPr>
              <a:t> - A dead simple 2D game engine for Go</a:t>
            </a:r>
            <a:br>
              <a:rPr lang="en-US" altLang="ko-KR" dirty="0"/>
            </a:br>
            <a:r>
              <a:rPr lang="en-US" altLang="ko-KR" dirty="0"/>
              <a:t>https://ebitengine.org/ </a:t>
            </a:r>
            <a:endParaRPr lang="ko-KR" altLang="en-US" dirty="0"/>
          </a:p>
        </p:txBody>
      </p:sp>
      <p:pic>
        <p:nvPicPr>
          <p:cNvPr id="12290" name="Picture 2" descr="Multiplatform">
            <a:extLst>
              <a:ext uri="{FF2B5EF4-FFF2-40B4-BE49-F238E27FC236}">
                <a16:creationId xmlns:a16="http://schemas.microsoft.com/office/drawing/2014/main" id="{B7EA53B8-234A-F14F-7D3D-B1101B8E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64" y="3674100"/>
            <a:ext cx="5084618" cy="25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574FBD-7CB8-E581-E9D8-1706F19AE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365" y="785524"/>
            <a:ext cx="4322616" cy="1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7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0D1FC-076A-0DB2-9644-CE58DB63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Game Runs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0F61A-55A6-40C7-7F9E-D916E27D9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Update</a:t>
            </a:r>
            <a:r>
              <a:rPr lang="en-US" altLang="ko-KR" dirty="0"/>
              <a:t> the state</a:t>
            </a:r>
          </a:p>
          <a:p>
            <a:pPr lvl="1"/>
            <a:r>
              <a:rPr lang="en-US" altLang="ko-KR" dirty="0"/>
              <a:t>Fetch input</a:t>
            </a:r>
          </a:p>
          <a:p>
            <a:pPr lvl="1"/>
            <a:r>
              <a:rPr lang="en-US" altLang="ko-KR" dirty="0"/>
              <a:t>Various calculation (Mob HP, …) </a:t>
            </a:r>
          </a:p>
          <a:p>
            <a:pPr lvl="1"/>
            <a:r>
              <a:rPr lang="en-US" altLang="ko-KR" dirty="0"/>
              <a:t>Most of works go here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Draw</a:t>
            </a:r>
            <a:r>
              <a:rPr lang="en-US" altLang="ko-KR" dirty="0"/>
              <a:t> the state</a:t>
            </a:r>
          </a:p>
          <a:p>
            <a:pPr lvl="1"/>
            <a:r>
              <a:rPr lang="en-US" altLang="ko-KR" dirty="0"/>
              <a:t>Frame Per Second (FPS)</a:t>
            </a:r>
          </a:p>
          <a:p>
            <a:pPr lvl="1"/>
            <a:r>
              <a:rPr lang="en-US" altLang="ko-KR" dirty="0"/>
              <a:t>Higher FPS makes the game look smoother</a:t>
            </a:r>
          </a:p>
          <a:p>
            <a:pPr lvl="1"/>
            <a:r>
              <a:rPr lang="en-US" altLang="ko-KR" dirty="0"/>
              <a:t>FPS is 60 in general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95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24D27-6119-C90B-1771-621F292BF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General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0F5985-F860-1897-F219-A7524ACD4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Flow of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gosu</a:t>
            </a:r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en-US" altLang="ko-KR" dirty="0"/>
              <a:t>Select scene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33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C8A86-D534-1F6C-2DFE-9281AEAD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of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gosu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D3D4-49B6-F00E-224C-63B5287D9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Load settings, skin and music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Select a chart to play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Play a chart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Call </a:t>
            </a:r>
            <a:r>
              <a:rPr lang="en-US" altLang="ko-KR" dirty="0" err="1"/>
              <a:t>NewScene</a:t>
            </a:r>
            <a:r>
              <a:rPr lang="en-US" altLang="ko-KR" dirty="0"/>
              <a:t>()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Update()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Check Events (if music needs to start playing, if time is over, …)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Fetch Input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Judge and Score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altLang="ko-KR" dirty="0"/>
              <a:t>Update Drawers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Return to Select scene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99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5C582E6-2CBD-9215-49F1-26AC73F5B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71" y="1512557"/>
            <a:ext cx="8080658" cy="45556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27E6DE-18E9-0315-7267-E786CAB1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195"/>
          </a:xfrm>
        </p:spPr>
        <p:txBody>
          <a:bodyPr/>
          <a:lstStyle/>
          <a:p>
            <a:r>
              <a:rPr lang="en-US" altLang="ko-KR" dirty="0"/>
              <a:t>Select Scene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B55FB-E5CD-EDE0-E6B2-D3D64389DD2A}"/>
              </a:ext>
            </a:extLst>
          </p:cNvPr>
          <p:cNvSpPr/>
          <p:nvPr/>
        </p:nvSpPr>
        <p:spPr>
          <a:xfrm>
            <a:off x="8129926" y="1512558"/>
            <a:ext cx="2013587" cy="458344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9ED73-9647-0690-8B1D-6D16F864F735}"/>
              </a:ext>
            </a:extLst>
          </p:cNvPr>
          <p:cNvSpPr/>
          <p:nvPr/>
        </p:nvSpPr>
        <p:spPr>
          <a:xfrm>
            <a:off x="1981200" y="1388264"/>
            <a:ext cx="1383609" cy="77422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DF5331-C06E-19A1-5DC7-7B7EEB002BF0}"/>
              </a:ext>
            </a:extLst>
          </p:cNvPr>
          <p:cNvSpPr/>
          <p:nvPr/>
        </p:nvSpPr>
        <p:spPr>
          <a:xfrm>
            <a:off x="7825766" y="3582515"/>
            <a:ext cx="2406558" cy="4095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9EDF-DD07-0045-480C-5233F0354FC5}"/>
              </a:ext>
            </a:extLst>
          </p:cNvPr>
          <p:cNvSpPr txBox="1"/>
          <p:nvPr/>
        </p:nvSpPr>
        <p:spPr>
          <a:xfrm>
            <a:off x="2996659" y="3582515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Background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ADEB5-892F-DF81-24C4-7DFC548B773C}"/>
              </a:ext>
            </a:extLst>
          </p:cNvPr>
          <p:cNvSpPr txBox="1"/>
          <p:nvPr/>
        </p:nvSpPr>
        <p:spPr>
          <a:xfrm>
            <a:off x="6043894" y="3602637"/>
            <a:ext cx="178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Selected Chart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F9FCD-A050-B6A7-346F-BE4820C2B97C}"/>
              </a:ext>
            </a:extLst>
          </p:cNvPr>
          <p:cNvSpPr txBox="1"/>
          <p:nvPr/>
        </p:nvSpPr>
        <p:spPr>
          <a:xfrm>
            <a:off x="2964240" y="2240011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FC000"/>
                </a:solidFill>
              </a:rPr>
              <a:t>Debug Print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51936-411C-0BF8-A413-1F040ABC1375}"/>
              </a:ext>
            </a:extLst>
          </p:cNvPr>
          <p:cNvSpPr txBox="1"/>
          <p:nvPr/>
        </p:nvSpPr>
        <p:spPr>
          <a:xfrm>
            <a:off x="6163733" y="2201251"/>
            <a:ext cx="147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92D050"/>
                </a:solidFill>
              </a:rPr>
              <a:t>Chart Items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263967F-1218-9A57-D47B-C921185BF671}"/>
              </a:ext>
            </a:extLst>
          </p:cNvPr>
          <p:cNvSpPr txBox="1">
            <a:spLocks/>
          </p:cNvSpPr>
          <p:nvPr/>
        </p:nvSpPr>
        <p:spPr>
          <a:xfrm>
            <a:off x="310820" y="3876291"/>
            <a:ext cx="2349500" cy="23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Volume</a:t>
            </a:r>
          </a:p>
          <a:p>
            <a:r>
              <a:rPr lang="en-US" altLang="ko-KR" sz="1800" dirty="0"/>
              <a:t>Speed</a:t>
            </a:r>
          </a:p>
          <a:p>
            <a:r>
              <a:rPr lang="en-US" altLang="ko-KR" sz="1800" dirty="0"/>
              <a:t>Brightness</a:t>
            </a:r>
          </a:p>
          <a:p>
            <a:r>
              <a:rPr lang="en-US" altLang="ko-KR" sz="1800" dirty="0"/>
              <a:t>Mode</a:t>
            </a:r>
          </a:p>
          <a:p>
            <a:r>
              <a:rPr lang="en-US" altLang="ko-KR" sz="1800" dirty="0"/>
              <a:t>Sort by</a:t>
            </a:r>
          </a:p>
          <a:p>
            <a:endParaRPr lang="ko-KR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F83E1-FF65-B6C4-AE22-209DDBE77571}"/>
              </a:ext>
            </a:extLst>
          </p:cNvPr>
          <p:cNvSpPr txBox="1"/>
          <p:nvPr/>
        </p:nvSpPr>
        <p:spPr>
          <a:xfrm>
            <a:off x="419092" y="3428691"/>
            <a:ext cx="116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Handlers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183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F5778-4A93-5A77-2174-1F7BA2A4D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Piano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3BBEC-07D0-ADFC-64A3-E1CB40F31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Note, Judgment, Play scene, Dancer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16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778</Words>
  <Application>Microsoft Office PowerPoint</Application>
  <PresentationFormat>와이드스크린</PresentationFormat>
  <Paragraphs>264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Adobe Devanagari</vt:lpstr>
      <vt:lpstr>Arial</vt:lpstr>
      <vt:lpstr>Consolas</vt:lpstr>
      <vt:lpstr>Office 테마</vt:lpstr>
      <vt:lpstr>gosu-present</vt:lpstr>
      <vt:lpstr>Game Development</vt:lpstr>
      <vt:lpstr>The Go Programming Language</vt:lpstr>
      <vt:lpstr>Ebitengine</vt:lpstr>
      <vt:lpstr>How Game Runs</vt:lpstr>
      <vt:lpstr>General</vt:lpstr>
      <vt:lpstr>Flow of gosu</vt:lpstr>
      <vt:lpstr>Select Scene</vt:lpstr>
      <vt:lpstr>Piano</vt:lpstr>
      <vt:lpstr>Piano: Note Type</vt:lpstr>
      <vt:lpstr>Piano: Judgment</vt:lpstr>
      <vt:lpstr>Piano: Play Scene (1)</vt:lpstr>
      <vt:lpstr>Piano: Play Scene (2)</vt:lpstr>
      <vt:lpstr>Piano: Drawing Notes</vt:lpstr>
      <vt:lpstr>Piano: Drawing Notes</vt:lpstr>
      <vt:lpstr>Drum</vt:lpstr>
      <vt:lpstr>Drum: Note Type</vt:lpstr>
      <vt:lpstr>Drum: Judgment for Regular Note</vt:lpstr>
      <vt:lpstr>Drum: Judgment for Big Note</vt:lpstr>
      <vt:lpstr>Drum: Play Scene (1)</vt:lpstr>
      <vt:lpstr>Drum: Play Scene (2)</vt:lpstr>
      <vt:lpstr>Drum: Dancer</vt:lpstr>
      <vt:lpstr>Drum: Drawing Notes</vt:lpstr>
      <vt:lpstr>Extra</vt:lpstr>
      <vt:lpstr>Scroll Effect on Score</vt:lpstr>
      <vt:lpstr>Example: Scroll Effect on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정다훈</dc:creator>
  <cp:lastModifiedBy>정다훈</cp:lastModifiedBy>
  <cp:revision>338</cp:revision>
  <dcterms:created xsi:type="dcterms:W3CDTF">2022-10-18T02:11:40Z</dcterms:created>
  <dcterms:modified xsi:type="dcterms:W3CDTF">2022-10-18T10:42:07Z</dcterms:modified>
</cp:coreProperties>
</file>